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7" r:id="rId2"/>
    <p:sldId id="299" r:id="rId3"/>
    <p:sldId id="293" r:id="rId4"/>
    <p:sldId id="297" r:id="rId5"/>
    <p:sldId id="294" r:id="rId6"/>
    <p:sldId id="321" r:id="rId7"/>
    <p:sldId id="322" r:id="rId8"/>
    <p:sldId id="323" r:id="rId9"/>
    <p:sldId id="324" r:id="rId10"/>
    <p:sldId id="325" r:id="rId11"/>
    <p:sldId id="326" r:id="rId12"/>
    <p:sldId id="328" r:id="rId13"/>
    <p:sldId id="327" r:id="rId14"/>
    <p:sldId id="329" r:id="rId15"/>
    <p:sldId id="306" r:id="rId16"/>
    <p:sldId id="330" r:id="rId17"/>
    <p:sldId id="331" r:id="rId18"/>
    <p:sldId id="332" r:id="rId19"/>
    <p:sldId id="333" r:id="rId20"/>
    <p:sldId id="334" r:id="rId21"/>
    <p:sldId id="308" r:id="rId22"/>
    <p:sldId id="309" r:id="rId23"/>
    <p:sldId id="313" r:id="rId24"/>
    <p:sldId id="315" r:id="rId25"/>
    <p:sldId id="305" r:id="rId26"/>
    <p:sldId id="300" r:id="rId27"/>
    <p:sldId id="276" r:id="rId28"/>
    <p:sldId id="320" r:id="rId29"/>
    <p:sldId id="314" r:id="rId30"/>
    <p:sldId id="336" r:id="rId31"/>
    <p:sldId id="318" r:id="rId32"/>
    <p:sldId id="338" r:id="rId33"/>
    <p:sldId id="337" r:id="rId34"/>
    <p:sldId id="339" r:id="rId35"/>
    <p:sldId id="340" r:id="rId36"/>
    <p:sldId id="343" r:id="rId37"/>
    <p:sldId id="344" r:id="rId38"/>
    <p:sldId id="342" r:id="rId39"/>
    <p:sldId id="292" r:id="rId4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8ACCCA-A542-4F3B-99F0-7224A858A987}" type="datetimeFigureOut">
              <a:rPr kumimoji="1" lang="ja-JP" altLang="en-US" smtClean="0"/>
              <a:t>2021/10/29</a:t>
            </a:fld>
            <a:endParaRPr kumimoji="1" lang="ja-JP"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en-US" altLang="ja-JP" smtClean="0"/>
              <a:t>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58EC57-DEBC-4A2B-A812-D640074430D8}" type="slidenum">
              <a:rPr kumimoji="1" lang="ja-JP" altLang="en-US" smtClean="0"/>
              <a:t>‹#›</a:t>
            </a:fld>
            <a:endParaRPr kumimoji="1" lang="ja-JP" altLang="en-US"/>
          </a:p>
        </p:txBody>
      </p:sp>
    </p:spTree>
    <p:extLst>
      <p:ext uri="{BB962C8B-B14F-4D97-AF65-F5344CB8AC3E}">
        <p14:creationId xmlns:p14="http://schemas.microsoft.com/office/powerpoint/2010/main" val="102164482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jreddie.com/darknet/yolo/"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dirty="0"/>
              <a:t>Thank words</a:t>
            </a:r>
            <a:endParaRPr kumimoji="1" lang="ja-JP"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C93BA-E523-4086-83CD-38A0F57C572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72459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PlaceHolder 1"/>
          <p:cNvSpPr>
            <a:spLocks noGrp="1" noRot="1" noChangeAspect="1"/>
          </p:cNvSpPr>
          <p:nvPr>
            <p:ph type="sldImg"/>
          </p:nvPr>
        </p:nvSpPr>
        <p:spPr>
          <a:xfrm>
            <a:off x="2914650" y="841375"/>
            <a:ext cx="4038600" cy="2271713"/>
          </a:xfrm>
          <a:prstGeom prst="rect">
            <a:avLst/>
          </a:prstGeom>
        </p:spPr>
      </p:sp>
      <p:sp>
        <p:nvSpPr>
          <p:cNvPr id="318" name="PlaceHolder 2"/>
          <p:cNvSpPr>
            <a:spLocks noGrp="1"/>
          </p:cNvSpPr>
          <p:nvPr>
            <p:ph type="body"/>
          </p:nvPr>
        </p:nvSpPr>
        <p:spPr>
          <a:xfrm>
            <a:off x="986948" y="3241652"/>
            <a:ext cx="7894037" cy="2651345"/>
          </a:xfrm>
          <a:prstGeom prst="rect">
            <a:avLst/>
          </a:prstGeom>
        </p:spPr>
        <p:txBody>
          <a:bodyPr lIns="0" tIns="0" rIns="0" bIns="0"/>
          <a:lstStyle/>
          <a:p>
            <a:pPr marL="216000" indent="-215280">
              <a:lnSpc>
                <a:spcPct val="100000"/>
              </a:lnSpc>
            </a:pPr>
            <a:r>
              <a:rPr lang="en-US" sz="2000" b="0" strike="noStrike" spc="-1" dirty="0">
                <a:latin typeface="Arial"/>
              </a:rPr>
              <a:t>When looking at the pictures above, our human brain is able to recognize the original traffic sign, even though it has been altered either by painting a picture on the sign or by putting  stickers on the sign. We all still recognize these signs as a sign forbidding passage or as a sign obliging us to stop respectively. For the neural networks, the alterations are the adversarial attacks on the picture they have learned. The result of these adversarial attacks may be that the neural networks do not recognize them anymore as the traffic signs they have originally learned. The signs may be interpreted as  something completely different. Look at the next slide. </a:t>
            </a:r>
          </a:p>
          <a:p>
            <a:pPr marL="216000" indent="-215280">
              <a:lnSpc>
                <a:spcPct val="100000"/>
              </a:lnSpc>
            </a:pPr>
            <a:endParaRPr lang="en-US" sz="2000" b="0" strike="noStrike" spc="-1" dirty="0">
              <a:latin typeface="Arial"/>
            </a:endParaRPr>
          </a:p>
        </p:txBody>
      </p:sp>
      <p:sp>
        <p:nvSpPr>
          <p:cNvPr id="319" name="CustomShape 3"/>
          <p:cNvSpPr/>
          <p:nvPr/>
        </p:nvSpPr>
        <p:spPr>
          <a:xfrm>
            <a:off x="5590638" y="6397914"/>
            <a:ext cx="4275224" cy="3370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EF0F944-AFBA-486B-9D97-61CF816AA064}" type="slidenum">
              <a:rPr lang="en-US" sz="1200" b="0" strike="noStrike" spc="-1">
                <a:solidFill>
                  <a:srgbClr val="000000"/>
                </a:solidFill>
                <a:latin typeface="+mn-lt"/>
                <a:ea typeface="+mn-ea"/>
              </a:rPr>
              <a:t>16</a:t>
            </a:fld>
            <a:endParaRPr lang="en-US" sz="1200" b="0" strike="noStrike" spc="-1">
              <a:latin typeface="Arial"/>
            </a:endParaRPr>
          </a:p>
        </p:txBody>
      </p:sp>
    </p:spTree>
    <p:extLst>
      <p:ext uri="{BB962C8B-B14F-4D97-AF65-F5344CB8AC3E}">
        <p14:creationId xmlns:p14="http://schemas.microsoft.com/office/powerpoint/2010/main" val="1192616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PlaceHolder 1"/>
          <p:cNvSpPr>
            <a:spLocks noGrp="1" noRot="1" noChangeAspect="1"/>
          </p:cNvSpPr>
          <p:nvPr>
            <p:ph type="sldImg"/>
          </p:nvPr>
        </p:nvSpPr>
        <p:spPr>
          <a:xfrm>
            <a:off x="2914650" y="841375"/>
            <a:ext cx="4038600" cy="2271713"/>
          </a:xfrm>
          <a:prstGeom prst="rect">
            <a:avLst/>
          </a:prstGeom>
        </p:spPr>
      </p:sp>
      <p:sp>
        <p:nvSpPr>
          <p:cNvPr id="324" name="PlaceHolder 2"/>
          <p:cNvSpPr>
            <a:spLocks noGrp="1"/>
          </p:cNvSpPr>
          <p:nvPr>
            <p:ph type="body"/>
          </p:nvPr>
        </p:nvSpPr>
        <p:spPr>
          <a:xfrm>
            <a:off x="986948" y="3241652"/>
            <a:ext cx="7894037" cy="2651345"/>
          </a:xfrm>
          <a:prstGeom prst="rect">
            <a:avLst/>
          </a:prstGeom>
        </p:spPr>
        <p:txBody>
          <a:bodyPr lIns="0" tIns="0" rIns="0" bIns="0"/>
          <a:lstStyle/>
          <a:p>
            <a:pPr marL="216000" indent="-215280">
              <a:lnSpc>
                <a:spcPct val="100000"/>
              </a:lnSpc>
            </a:pPr>
            <a:r>
              <a:rPr lang="en-US" sz="2000" b="0" strike="noStrike" spc="-1" dirty="0">
                <a:latin typeface="Arial"/>
              </a:rPr>
              <a:t>This is another example, where the AI recognizes bottles instead of a stop sign. </a:t>
            </a:r>
            <a:r>
              <a:rPr kumimoji="1" lang="en-US" altLang="ja-JP" sz="1200" b="0" i="0" kern="1200" dirty="0">
                <a:solidFill>
                  <a:schemeClr val="tx1"/>
                </a:solidFill>
                <a:effectLst/>
                <a:latin typeface="+mn-lt"/>
                <a:ea typeface="+mn-ea"/>
                <a:cs typeface="+mn-cs"/>
              </a:rPr>
              <a:t>We demonstrate </a:t>
            </a:r>
            <a:r>
              <a:rPr kumimoji="1" lang="en-US" altLang="ja-JP" sz="1200" b="0" i="1" kern="1200" dirty="0">
                <a:solidFill>
                  <a:schemeClr val="tx1"/>
                </a:solidFill>
                <a:effectLst/>
                <a:latin typeface="+mn-lt"/>
                <a:ea typeface="+mn-ea"/>
                <a:cs typeface="+mn-cs"/>
              </a:rPr>
              <a:t>physical</a:t>
            </a:r>
            <a:r>
              <a:rPr kumimoji="1" lang="en-US" altLang="ja-JP" sz="1200" b="0" i="0" kern="1200" dirty="0">
                <a:solidFill>
                  <a:schemeClr val="tx1"/>
                </a:solidFill>
                <a:effectLst/>
                <a:latin typeface="+mn-lt"/>
                <a:ea typeface="+mn-ea"/>
                <a:cs typeface="+mn-cs"/>
              </a:rPr>
              <a:t> adversarial examples against the </a:t>
            </a:r>
            <a:r>
              <a:rPr kumimoji="1" lang="en-US" altLang="ja-JP" sz="1200" b="0" i="0" u="none" strike="noStrike" kern="1200" dirty="0">
                <a:solidFill>
                  <a:schemeClr val="tx1"/>
                </a:solidFill>
                <a:effectLst/>
                <a:latin typeface="+mn-lt"/>
                <a:ea typeface="+mn-ea"/>
                <a:cs typeface="+mn-cs"/>
                <a:hlinkClick r:id="rId3"/>
              </a:rPr>
              <a:t>YOLO</a:t>
            </a:r>
            <a:r>
              <a:rPr kumimoji="1" lang="en-US" altLang="ja-JP" sz="1200" b="0" i="0" kern="1200" dirty="0">
                <a:solidFill>
                  <a:schemeClr val="tx1"/>
                </a:solidFill>
                <a:effectLst/>
                <a:latin typeface="+mn-lt"/>
                <a:ea typeface="+mn-ea"/>
                <a:cs typeface="+mn-cs"/>
              </a:rPr>
              <a:t> detector, a popular state-of-the-art algorithm with good real-time performance. Our examples take the form of sticker perturbations that we apply to a real STOP sign. The following image shows our example physical adversarial perturbation. NOT perceiving the stop sign.</a:t>
            </a:r>
            <a:r>
              <a:rPr kumimoji="1" lang="en-US" altLang="ja-JP" sz="1200" b="0" i="0" kern="1200" baseline="0" dirty="0">
                <a:solidFill>
                  <a:schemeClr val="tx1"/>
                </a:solidFill>
                <a:effectLst/>
                <a:latin typeface="+mn-lt"/>
                <a:ea typeface="+mn-ea"/>
                <a:cs typeface="+mn-cs"/>
              </a:rPr>
              <a:t> </a:t>
            </a:r>
            <a:endParaRPr lang="en-US" sz="2000" b="0" strike="noStrike" spc="-1" dirty="0">
              <a:latin typeface="Arial"/>
            </a:endParaRPr>
          </a:p>
        </p:txBody>
      </p:sp>
      <p:sp>
        <p:nvSpPr>
          <p:cNvPr id="325" name="CustomShape 3"/>
          <p:cNvSpPr/>
          <p:nvPr/>
        </p:nvSpPr>
        <p:spPr>
          <a:xfrm>
            <a:off x="5590638" y="6397914"/>
            <a:ext cx="4275224" cy="3370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4E555BB9-AA9E-4632-85F2-6C8D8D53C1C3}" type="slidenum">
              <a:rPr lang="en-US" sz="1200" b="0" strike="noStrike" spc="-1">
                <a:solidFill>
                  <a:srgbClr val="000000"/>
                </a:solidFill>
                <a:latin typeface="+mn-lt"/>
                <a:ea typeface="+mn-ea"/>
              </a:rPr>
              <a:t>17</a:t>
            </a:fld>
            <a:endParaRPr lang="en-US" sz="1200" b="0" strike="noStrike" spc="-1">
              <a:latin typeface="Arial"/>
            </a:endParaRPr>
          </a:p>
        </p:txBody>
      </p:sp>
    </p:spTree>
    <p:extLst>
      <p:ext uri="{BB962C8B-B14F-4D97-AF65-F5344CB8AC3E}">
        <p14:creationId xmlns:p14="http://schemas.microsoft.com/office/powerpoint/2010/main" val="2930698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2914650" y="841375"/>
            <a:ext cx="4038600" cy="2271713"/>
          </a:xfrm>
          <a:prstGeom prst="rect">
            <a:avLst/>
          </a:prstGeom>
        </p:spPr>
      </p:sp>
      <p:sp>
        <p:nvSpPr>
          <p:cNvPr id="321" name="PlaceHolder 2"/>
          <p:cNvSpPr>
            <a:spLocks noGrp="1"/>
          </p:cNvSpPr>
          <p:nvPr>
            <p:ph type="body"/>
          </p:nvPr>
        </p:nvSpPr>
        <p:spPr>
          <a:xfrm>
            <a:off x="986948" y="3241652"/>
            <a:ext cx="7894037" cy="2651345"/>
          </a:xfrm>
          <a:prstGeom prst="rect">
            <a:avLst/>
          </a:prstGeom>
        </p:spPr>
        <p:txBody>
          <a:bodyPr lIns="0" tIns="0" rIns="0" bIns="0"/>
          <a:lstStyle/>
          <a:p>
            <a:pPr marL="216000" indent="-215280">
              <a:lnSpc>
                <a:spcPct val="100000"/>
              </a:lnSpc>
            </a:pPr>
            <a:r>
              <a:rPr lang="en-US" sz="2000" b="0" strike="noStrike" spc="-1">
                <a:latin typeface="Arial"/>
              </a:rPr>
              <a:t>The stop sign has just been altered with a yellow sticker (placed where the yellow arrow stops). The alteration is fairly small. This tiny small alteration caused the neural network to think that the traffic sign was not a STOP sign anymore, but a SPEED LIMITATION sign. Look at the blue box, there it is indicated how the  </a:t>
            </a:r>
          </a:p>
        </p:txBody>
      </p:sp>
      <p:sp>
        <p:nvSpPr>
          <p:cNvPr id="322" name="CustomShape 3"/>
          <p:cNvSpPr/>
          <p:nvPr/>
        </p:nvSpPr>
        <p:spPr>
          <a:xfrm>
            <a:off x="5590638" y="6397914"/>
            <a:ext cx="4275224" cy="3370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C6B9E411-B8FB-40AA-BFFA-6298C9ED4950}" type="slidenum">
              <a:rPr lang="en-US" sz="1200" b="0" strike="noStrike" spc="-1">
                <a:solidFill>
                  <a:srgbClr val="000000"/>
                </a:solidFill>
                <a:latin typeface="+mn-lt"/>
                <a:ea typeface="+mn-ea"/>
              </a:rPr>
              <a:t>20</a:t>
            </a:fld>
            <a:endParaRPr lang="en-US" sz="1200" b="0" strike="noStrike" spc="-1">
              <a:latin typeface="Arial"/>
            </a:endParaRPr>
          </a:p>
        </p:txBody>
      </p:sp>
    </p:spTree>
    <p:extLst>
      <p:ext uri="{BB962C8B-B14F-4D97-AF65-F5344CB8AC3E}">
        <p14:creationId xmlns:p14="http://schemas.microsoft.com/office/powerpoint/2010/main" val="22672582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図 7" descr="Kyudai_logo_e.png">
            <a:extLst>
              <a:ext uri="{FF2B5EF4-FFF2-40B4-BE49-F238E27FC236}">
                <a16:creationId xmlns:a16="http://schemas.microsoft.com/office/drawing/2014/main" id="{DBB23A73-C58E-43EE-90DF-4D10B880BB7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4834" y="6051550"/>
            <a:ext cx="432011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8" descr="grade3.png">
            <a:extLst>
              <a:ext uri="{FF2B5EF4-FFF2-40B4-BE49-F238E27FC236}">
                <a16:creationId xmlns:a16="http://schemas.microsoft.com/office/drawing/2014/main" id="{2942A332-A3C4-4E0E-BBCF-CC973BF45A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22338"/>
            <a:ext cx="12192000"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914400" y="1644650"/>
            <a:ext cx="10363200" cy="533400"/>
          </a:xfrm>
        </p:spPr>
        <p:txBody>
          <a:bodyPr/>
          <a:lstStyle>
            <a:lvl1pPr>
              <a:defRPr sz="4000">
                <a:solidFill>
                  <a:schemeClr val="bg1"/>
                </a:solidFill>
              </a:defRPr>
            </a:lvl1pPr>
          </a:lstStyle>
          <a:p>
            <a:r>
              <a:rPr lang="ja-JP" altLang="en-US"/>
              <a:t>マスタ</a:t>
            </a:r>
            <a:r>
              <a:rPr lang="en-US" altLang="ja-JP"/>
              <a:t> </a:t>
            </a:r>
            <a:r>
              <a:rPr lang="ja-JP" altLang="en-US"/>
              <a:t>タイトルの書式設定</a:t>
            </a:r>
          </a:p>
        </p:txBody>
      </p:sp>
      <p:sp>
        <p:nvSpPr>
          <p:cNvPr id="5123" name="Rectangle 3"/>
          <p:cNvSpPr>
            <a:spLocks noGrp="1" noChangeArrowheads="1"/>
          </p:cNvSpPr>
          <p:nvPr>
            <p:ph type="subTitle" idx="1"/>
          </p:nvPr>
        </p:nvSpPr>
        <p:spPr>
          <a:xfrm>
            <a:off x="914400" y="2397125"/>
            <a:ext cx="10363200" cy="1143000"/>
          </a:xfrm>
        </p:spPr>
        <p:txBody>
          <a:bodyPr/>
          <a:lstStyle>
            <a:lvl1pPr marL="0" indent="0">
              <a:defRPr>
                <a:solidFill>
                  <a:schemeClr val="bg1"/>
                </a:solidFill>
              </a:defRPr>
            </a:lvl1pPr>
          </a:lstStyle>
          <a:p>
            <a:r>
              <a:rPr lang="ja-JP" altLang="en-US"/>
              <a:t>マスタ</a:t>
            </a:r>
            <a:r>
              <a:rPr lang="en-US" altLang="ja-JP"/>
              <a:t> </a:t>
            </a:r>
            <a:r>
              <a:rPr lang="ja-JP" altLang="en-US"/>
              <a:t>サブタイトルの書式設定</a:t>
            </a:r>
          </a:p>
        </p:txBody>
      </p:sp>
    </p:spTree>
    <p:extLst>
      <p:ext uri="{BB962C8B-B14F-4D97-AF65-F5344CB8AC3E}">
        <p14:creationId xmlns:p14="http://schemas.microsoft.com/office/powerpoint/2010/main" val="3050589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id="{35424A9B-FC78-4E8D-8351-B7642D6870E2}"/>
              </a:ext>
            </a:extLst>
          </p:cNvPr>
          <p:cNvSpPr>
            <a:spLocks noGrp="1" noChangeArrowheads="1"/>
          </p:cNvSpPr>
          <p:nvPr>
            <p:ph type="sldNum" sz="quarter" idx="10"/>
          </p:nvPr>
        </p:nvSpPr>
        <p:spPr>
          <a:ln/>
        </p:spPr>
        <p:txBody>
          <a:bodyPr/>
          <a:lstStyle>
            <a:lvl1pPr>
              <a:defRPr/>
            </a:lvl1pPr>
          </a:lstStyle>
          <a:p>
            <a:fld id="{D961FF35-587E-4899-B94D-A19FD1BF5570}" type="slidenum">
              <a:rPr kumimoji="1" lang="ja-JP" altLang="en-US" smtClean="0"/>
              <a:t>‹#›</a:t>
            </a:fld>
            <a:endParaRPr kumimoji="1" lang="ja-JP" altLang="en-US"/>
          </a:p>
        </p:txBody>
      </p:sp>
      <p:sp>
        <p:nvSpPr>
          <p:cNvPr id="5" name="Rectangle 19">
            <a:extLst>
              <a:ext uri="{FF2B5EF4-FFF2-40B4-BE49-F238E27FC236}">
                <a16:creationId xmlns:a16="http://schemas.microsoft.com/office/drawing/2014/main" id="{B5BEC827-490E-443F-B9C2-547DB0F53557}"/>
              </a:ext>
            </a:extLst>
          </p:cNvPr>
          <p:cNvSpPr>
            <a:spLocks noGrp="1" noChangeArrowheads="1"/>
          </p:cNvSpPr>
          <p:nvPr>
            <p:ph type="ftr" sz="quarter" idx="11"/>
          </p:nvPr>
        </p:nvSpPr>
        <p:spPr>
          <a:ln/>
        </p:spPr>
        <p:txBody>
          <a:bodyPr/>
          <a:lstStyle>
            <a:lvl1pPr>
              <a:defRPr/>
            </a:lvl1pPr>
          </a:lstStyle>
          <a:p>
            <a:endParaRPr kumimoji="1" lang="ja-JP" altLang="en-US"/>
          </a:p>
        </p:txBody>
      </p:sp>
    </p:spTree>
    <p:extLst>
      <p:ext uri="{BB962C8B-B14F-4D97-AF65-F5344CB8AC3E}">
        <p14:creationId xmlns:p14="http://schemas.microsoft.com/office/powerpoint/2010/main" val="3174827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838200"/>
            <a:ext cx="2743200" cy="52578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0" y="838200"/>
            <a:ext cx="8026400" cy="52578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id="{426F505A-88B8-4BE0-B279-FDB055409312}"/>
              </a:ext>
            </a:extLst>
          </p:cNvPr>
          <p:cNvSpPr>
            <a:spLocks noGrp="1" noChangeArrowheads="1"/>
          </p:cNvSpPr>
          <p:nvPr>
            <p:ph type="sldNum" sz="quarter" idx="10"/>
          </p:nvPr>
        </p:nvSpPr>
        <p:spPr>
          <a:ln/>
        </p:spPr>
        <p:txBody>
          <a:bodyPr/>
          <a:lstStyle>
            <a:lvl1pPr>
              <a:defRPr/>
            </a:lvl1pPr>
          </a:lstStyle>
          <a:p>
            <a:fld id="{D961FF35-587E-4899-B94D-A19FD1BF5570}" type="slidenum">
              <a:rPr kumimoji="1" lang="ja-JP" altLang="en-US" smtClean="0"/>
              <a:t>‹#›</a:t>
            </a:fld>
            <a:endParaRPr kumimoji="1" lang="ja-JP" altLang="en-US"/>
          </a:p>
        </p:txBody>
      </p:sp>
      <p:sp>
        <p:nvSpPr>
          <p:cNvPr id="5" name="Rectangle 19">
            <a:extLst>
              <a:ext uri="{FF2B5EF4-FFF2-40B4-BE49-F238E27FC236}">
                <a16:creationId xmlns:a16="http://schemas.microsoft.com/office/drawing/2014/main" id="{A8594863-5C45-4EDE-AB6D-4053F08B7EFA}"/>
              </a:ext>
            </a:extLst>
          </p:cNvPr>
          <p:cNvSpPr>
            <a:spLocks noGrp="1" noChangeArrowheads="1"/>
          </p:cNvSpPr>
          <p:nvPr>
            <p:ph type="ftr" sz="quarter" idx="11"/>
          </p:nvPr>
        </p:nvSpPr>
        <p:spPr>
          <a:ln/>
        </p:spPr>
        <p:txBody>
          <a:bodyPr/>
          <a:lstStyle>
            <a:lvl1pPr>
              <a:defRPr/>
            </a:lvl1pPr>
          </a:lstStyle>
          <a:p>
            <a:endParaRPr kumimoji="1" lang="ja-JP" altLang="en-US"/>
          </a:p>
        </p:txBody>
      </p:sp>
    </p:spTree>
    <p:extLst>
      <p:ext uri="{BB962C8B-B14F-4D97-AF65-F5344CB8AC3E}">
        <p14:creationId xmlns:p14="http://schemas.microsoft.com/office/powerpoint/2010/main" val="4148505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id="{8A8B14A8-94D6-48A4-B6CA-78DFFAE13F14}"/>
              </a:ext>
            </a:extLst>
          </p:cNvPr>
          <p:cNvSpPr>
            <a:spLocks noGrp="1" noChangeArrowheads="1"/>
          </p:cNvSpPr>
          <p:nvPr>
            <p:ph type="sldNum" sz="quarter" idx="10"/>
          </p:nvPr>
        </p:nvSpPr>
        <p:spPr>
          <a:ln/>
        </p:spPr>
        <p:txBody>
          <a:bodyPr/>
          <a:lstStyle>
            <a:lvl1pPr>
              <a:defRPr/>
            </a:lvl1pPr>
          </a:lstStyle>
          <a:p>
            <a:fld id="{D961FF35-587E-4899-B94D-A19FD1BF5570}" type="slidenum">
              <a:rPr kumimoji="1" lang="ja-JP" altLang="en-US" smtClean="0"/>
              <a:t>‹#›</a:t>
            </a:fld>
            <a:endParaRPr kumimoji="1" lang="ja-JP" altLang="en-US"/>
          </a:p>
        </p:txBody>
      </p:sp>
      <p:sp>
        <p:nvSpPr>
          <p:cNvPr id="5" name="Rectangle 19">
            <a:extLst>
              <a:ext uri="{FF2B5EF4-FFF2-40B4-BE49-F238E27FC236}">
                <a16:creationId xmlns:a16="http://schemas.microsoft.com/office/drawing/2014/main" id="{6F557A1C-20E0-4768-9C9A-B0EA0A83698E}"/>
              </a:ext>
            </a:extLst>
          </p:cNvPr>
          <p:cNvSpPr>
            <a:spLocks noGrp="1" noChangeArrowheads="1"/>
          </p:cNvSpPr>
          <p:nvPr>
            <p:ph type="ftr" sz="quarter" idx="11"/>
          </p:nvPr>
        </p:nvSpPr>
        <p:spPr>
          <a:ln/>
        </p:spPr>
        <p:txBody>
          <a:bodyPr/>
          <a:lstStyle>
            <a:lvl1pPr>
              <a:defRPr/>
            </a:lvl1pPr>
          </a:lstStyle>
          <a:p>
            <a:endParaRPr kumimoji="1" lang="ja-JP" altLang="en-US"/>
          </a:p>
        </p:txBody>
      </p:sp>
    </p:spTree>
    <p:extLst>
      <p:ext uri="{BB962C8B-B14F-4D97-AF65-F5344CB8AC3E}">
        <p14:creationId xmlns:p14="http://schemas.microsoft.com/office/powerpoint/2010/main" val="3632455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6">
            <a:extLst>
              <a:ext uri="{FF2B5EF4-FFF2-40B4-BE49-F238E27FC236}">
                <a16:creationId xmlns:a16="http://schemas.microsoft.com/office/drawing/2014/main" id="{82C00CA4-170B-4864-93A7-187E0CAE5373}"/>
              </a:ext>
            </a:extLst>
          </p:cNvPr>
          <p:cNvSpPr>
            <a:spLocks noGrp="1" noChangeArrowheads="1"/>
          </p:cNvSpPr>
          <p:nvPr>
            <p:ph type="sldNum" sz="quarter" idx="10"/>
          </p:nvPr>
        </p:nvSpPr>
        <p:spPr>
          <a:ln/>
        </p:spPr>
        <p:txBody>
          <a:bodyPr/>
          <a:lstStyle>
            <a:lvl1pPr>
              <a:defRPr/>
            </a:lvl1pPr>
          </a:lstStyle>
          <a:p>
            <a:fld id="{D961FF35-587E-4899-B94D-A19FD1BF5570}" type="slidenum">
              <a:rPr kumimoji="1" lang="ja-JP" altLang="en-US" smtClean="0"/>
              <a:t>‹#›</a:t>
            </a:fld>
            <a:endParaRPr kumimoji="1" lang="ja-JP" altLang="en-US"/>
          </a:p>
        </p:txBody>
      </p:sp>
      <p:sp>
        <p:nvSpPr>
          <p:cNvPr id="5" name="Rectangle 19">
            <a:extLst>
              <a:ext uri="{FF2B5EF4-FFF2-40B4-BE49-F238E27FC236}">
                <a16:creationId xmlns:a16="http://schemas.microsoft.com/office/drawing/2014/main" id="{C68F9058-ED18-4F9E-9342-13A0FD0FC788}"/>
              </a:ext>
            </a:extLst>
          </p:cNvPr>
          <p:cNvSpPr>
            <a:spLocks noGrp="1" noChangeArrowheads="1"/>
          </p:cNvSpPr>
          <p:nvPr>
            <p:ph type="ftr" sz="quarter" idx="11"/>
          </p:nvPr>
        </p:nvSpPr>
        <p:spPr>
          <a:ln/>
        </p:spPr>
        <p:txBody>
          <a:bodyPr/>
          <a:lstStyle>
            <a:lvl1pPr>
              <a:defRPr/>
            </a:lvl1pPr>
          </a:lstStyle>
          <a:p>
            <a:endParaRPr kumimoji="1" lang="ja-JP" altLang="en-US"/>
          </a:p>
        </p:txBody>
      </p:sp>
    </p:spTree>
    <p:extLst>
      <p:ext uri="{BB962C8B-B14F-4D97-AF65-F5344CB8AC3E}">
        <p14:creationId xmlns:p14="http://schemas.microsoft.com/office/powerpoint/2010/main" val="104684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711200" y="1600200"/>
            <a:ext cx="5334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248400" y="1600200"/>
            <a:ext cx="5334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a:extLst>
              <a:ext uri="{FF2B5EF4-FFF2-40B4-BE49-F238E27FC236}">
                <a16:creationId xmlns:a16="http://schemas.microsoft.com/office/drawing/2014/main" id="{E22B7902-5532-4664-B738-3E255C96C467}"/>
              </a:ext>
            </a:extLst>
          </p:cNvPr>
          <p:cNvSpPr>
            <a:spLocks noGrp="1" noChangeArrowheads="1"/>
          </p:cNvSpPr>
          <p:nvPr>
            <p:ph type="sldNum" sz="quarter" idx="10"/>
          </p:nvPr>
        </p:nvSpPr>
        <p:spPr>
          <a:ln/>
        </p:spPr>
        <p:txBody>
          <a:bodyPr/>
          <a:lstStyle>
            <a:lvl1pPr>
              <a:defRPr/>
            </a:lvl1pPr>
          </a:lstStyle>
          <a:p>
            <a:fld id="{D961FF35-587E-4899-B94D-A19FD1BF5570}" type="slidenum">
              <a:rPr kumimoji="1" lang="ja-JP" altLang="en-US" smtClean="0"/>
              <a:t>‹#›</a:t>
            </a:fld>
            <a:endParaRPr kumimoji="1" lang="ja-JP" altLang="en-US"/>
          </a:p>
        </p:txBody>
      </p:sp>
      <p:sp>
        <p:nvSpPr>
          <p:cNvPr id="6" name="Rectangle 19">
            <a:extLst>
              <a:ext uri="{FF2B5EF4-FFF2-40B4-BE49-F238E27FC236}">
                <a16:creationId xmlns:a16="http://schemas.microsoft.com/office/drawing/2014/main" id="{6A974F9B-02AE-4A31-8F4E-139736C887FD}"/>
              </a:ext>
            </a:extLst>
          </p:cNvPr>
          <p:cNvSpPr>
            <a:spLocks noGrp="1" noChangeArrowheads="1"/>
          </p:cNvSpPr>
          <p:nvPr>
            <p:ph type="ftr" sz="quarter" idx="11"/>
          </p:nvPr>
        </p:nvSpPr>
        <p:spPr>
          <a:ln/>
        </p:spPr>
        <p:txBody>
          <a:bodyPr/>
          <a:lstStyle>
            <a:lvl1pPr>
              <a:defRPr/>
            </a:lvl1pPr>
          </a:lstStyle>
          <a:p>
            <a:endParaRPr kumimoji="1" lang="ja-JP" altLang="en-US"/>
          </a:p>
        </p:txBody>
      </p:sp>
    </p:spTree>
    <p:extLst>
      <p:ext uri="{BB962C8B-B14F-4D97-AF65-F5344CB8AC3E}">
        <p14:creationId xmlns:p14="http://schemas.microsoft.com/office/powerpoint/2010/main" val="531742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a:extLst>
              <a:ext uri="{FF2B5EF4-FFF2-40B4-BE49-F238E27FC236}">
                <a16:creationId xmlns:a16="http://schemas.microsoft.com/office/drawing/2014/main" id="{DF3E266F-CE12-446C-AC08-064497B15409}"/>
              </a:ext>
            </a:extLst>
          </p:cNvPr>
          <p:cNvSpPr>
            <a:spLocks noGrp="1" noChangeArrowheads="1"/>
          </p:cNvSpPr>
          <p:nvPr>
            <p:ph type="sldNum" sz="quarter" idx="10"/>
          </p:nvPr>
        </p:nvSpPr>
        <p:spPr>
          <a:ln/>
        </p:spPr>
        <p:txBody>
          <a:bodyPr/>
          <a:lstStyle>
            <a:lvl1pPr>
              <a:defRPr/>
            </a:lvl1pPr>
          </a:lstStyle>
          <a:p>
            <a:fld id="{D961FF35-587E-4899-B94D-A19FD1BF5570}" type="slidenum">
              <a:rPr kumimoji="1" lang="ja-JP" altLang="en-US" smtClean="0"/>
              <a:t>‹#›</a:t>
            </a:fld>
            <a:endParaRPr kumimoji="1" lang="ja-JP" altLang="en-US"/>
          </a:p>
        </p:txBody>
      </p:sp>
      <p:sp>
        <p:nvSpPr>
          <p:cNvPr id="8" name="Rectangle 19">
            <a:extLst>
              <a:ext uri="{FF2B5EF4-FFF2-40B4-BE49-F238E27FC236}">
                <a16:creationId xmlns:a16="http://schemas.microsoft.com/office/drawing/2014/main" id="{13CD1CC8-0212-4FB1-A625-F0324379E914}"/>
              </a:ext>
            </a:extLst>
          </p:cNvPr>
          <p:cNvSpPr>
            <a:spLocks noGrp="1" noChangeArrowheads="1"/>
          </p:cNvSpPr>
          <p:nvPr>
            <p:ph type="ftr" sz="quarter" idx="11"/>
          </p:nvPr>
        </p:nvSpPr>
        <p:spPr>
          <a:ln/>
        </p:spPr>
        <p:txBody>
          <a:bodyPr/>
          <a:lstStyle>
            <a:lvl1pPr>
              <a:defRPr/>
            </a:lvl1pPr>
          </a:lstStyle>
          <a:p>
            <a:endParaRPr kumimoji="1" lang="ja-JP" altLang="en-US"/>
          </a:p>
        </p:txBody>
      </p:sp>
    </p:spTree>
    <p:extLst>
      <p:ext uri="{BB962C8B-B14F-4D97-AF65-F5344CB8AC3E}">
        <p14:creationId xmlns:p14="http://schemas.microsoft.com/office/powerpoint/2010/main" val="1205496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6">
            <a:extLst>
              <a:ext uri="{FF2B5EF4-FFF2-40B4-BE49-F238E27FC236}">
                <a16:creationId xmlns:a16="http://schemas.microsoft.com/office/drawing/2014/main" id="{B5B02CBC-4525-4B24-BAAE-2FC0AF1F961B}"/>
              </a:ext>
            </a:extLst>
          </p:cNvPr>
          <p:cNvSpPr>
            <a:spLocks noGrp="1" noChangeArrowheads="1"/>
          </p:cNvSpPr>
          <p:nvPr>
            <p:ph type="sldNum" sz="quarter" idx="10"/>
          </p:nvPr>
        </p:nvSpPr>
        <p:spPr>
          <a:ln/>
        </p:spPr>
        <p:txBody>
          <a:bodyPr/>
          <a:lstStyle>
            <a:lvl1pPr>
              <a:defRPr/>
            </a:lvl1pPr>
          </a:lstStyle>
          <a:p>
            <a:fld id="{D961FF35-587E-4899-B94D-A19FD1BF5570}" type="slidenum">
              <a:rPr kumimoji="1" lang="ja-JP" altLang="en-US" smtClean="0"/>
              <a:t>‹#›</a:t>
            </a:fld>
            <a:endParaRPr kumimoji="1" lang="ja-JP" altLang="en-US"/>
          </a:p>
        </p:txBody>
      </p:sp>
      <p:sp>
        <p:nvSpPr>
          <p:cNvPr id="4" name="Rectangle 19">
            <a:extLst>
              <a:ext uri="{FF2B5EF4-FFF2-40B4-BE49-F238E27FC236}">
                <a16:creationId xmlns:a16="http://schemas.microsoft.com/office/drawing/2014/main" id="{754AF4BC-6591-4D0D-BB69-F4F701326643}"/>
              </a:ext>
            </a:extLst>
          </p:cNvPr>
          <p:cNvSpPr>
            <a:spLocks noGrp="1" noChangeArrowheads="1"/>
          </p:cNvSpPr>
          <p:nvPr>
            <p:ph type="ftr" sz="quarter" idx="11"/>
          </p:nvPr>
        </p:nvSpPr>
        <p:spPr>
          <a:ln/>
        </p:spPr>
        <p:txBody>
          <a:bodyPr/>
          <a:lstStyle>
            <a:lvl1pPr>
              <a:defRPr/>
            </a:lvl1pPr>
          </a:lstStyle>
          <a:p>
            <a:endParaRPr kumimoji="1" lang="ja-JP" altLang="en-US"/>
          </a:p>
        </p:txBody>
      </p:sp>
    </p:spTree>
    <p:extLst>
      <p:ext uri="{BB962C8B-B14F-4D97-AF65-F5344CB8AC3E}">
        <p14:creationId xmlns:p14="http://schemas.microsoft.com/office/powerpoint/2010/main" val="806654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63157D29-1930-4773-B056-DFBE7AE5D6DA}"/>
              </a:ext>
            </a:extLst>
          </p:cNvPr>
          <p:cNvSpPr>
            <a:spLocks noGrp="1" noChangeArrowheads="1"/>
          </p:cNvSpPr>
          <p:nvPr>
            <p:ph type="sldNum" sz="quarter" idx="10"/>
          </p:nvPr>
        </p:nvSpPr>
        <p:spPr>
          <a:ln/>
        </p:spPr>
        <p:txBody>
          <a:bodyPr/>
          <a:lstStyle>
            <a:lvl1pPr>
              <a:defRPr/>
            </a:lvl1pPr>
          </a:lstStyle>
          <a:p>
            <a:fld id="{D961FF35-587E-4899-B94D-A19FD1BF5570}" type="slidenum">
              <a:rPr kumimoji="1" lang="ja-JP" altLang="en-US" smtClean="0"/>
              <a:t>‹#›</a:t>
            </a:fld>
            <a:endParaRPr kumimoji="1" lang="ja-JP" altLang="en-US"/>
          </a:p>
        </p:txBody>
      </p:sp>
      <p:sp>
        <p:nvSpPr>
          <p:cNvPr id="3" name="Rectangle 19">
            <a:extLst>
              <a:ext uri="{FF2B5EF4-FFF2-40B4-BE49-F238E27FC236}">
                <a16:creationId xmlns:a16="http://schemas.microsoft.com/office/drawing/2014/main" id="{3A151DD2-BF61-42A4-87C8-98E97392D240}"/>
              </a:ext>
            </a:extLst>
          </p:cNvPr>
          <p:cNvSpPr>
            <a:spLocks noGrp="1" noChangeArrowheads="1"/>
          </p:cNvSpPr>
          <p:nvPr>
            <p:ph type="ftr" sz="quarter" idx="11"/>
          </p:nvPr>
        </p:nvSpPr>
        <p:spPr>
          <a:ln/>
        </p:spPr>
        <p:txBody>
          <a:bodyPr/>
          <a:lstStyle>
            <a:lvl1pPr>
              <a:defRPr/>
            </a:lvl1pPr>
          </a:lstStyle>
          <a:p>
            <a:endParaRPr kumimoji="1" lang="ja-JP" altLang="en-US"/>
          </a:p>
        </p:txBody>
      </p:sp>
    </p:spTree>
    <p:extLst>
      <p:ext uri="{BB962C8B-B14F-4D97-AF65-F5344CB8AC3E}">
        <p14:creationId xmlns:p14="http://schemas.microsoft.com/office/powerpoint/2010/main" val="2087480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6">
            <a:extLst>
              <a:ext uri="{FF2B5EF4-FFF2-40B4-BE49-F238E27FC236}">
                <a16:creationId xmlns:a16="http://schemas.microsoft.com/office/drawing/2014/main" id="{064D9FA0-BC32-4BEA-9555-DB33BEF6629F}"/>
              </a:ext>
            </a:extLst>
          </p:cNvPr>
          <p:cNvSpPr>
            <a:spLocks noGrp="1" noChangeArrowheads="1"/>
          </p:cNvSpPr>
          <p:nvPr>
            <p:ph type="sldNum" sz="quarter" idx="10"/>
          </p:nvPr>
        </p:nvSpPr>
        <p:spPr>
          <a:ln/>
        </p:spPr>
        <p:txBody>
          <a:bodyPr/>
          <a:lstStyle>
            <a:lvl1pPr>
              <a:defRPr/>
            </a:lvl1pPr>
          </a:lstStyle>
          <a:p>
            <a:fld id="{D961FF35-587E-4899-B94D-A19FD1BF5570}" type="slidenum">
              <a:rPr kumimoji="1" lang="ja-JP" altLang="en-US" smtClean="0"/>
              <a:t>‹#›</a:t>
            </a:fld>
            <a:endParaRPr kumimoji="1" lang="ja-JP" altLang="en-US"/>
          </a:p>
        </p:txBody>
      </p:sp>
      <p:sp>
        <p:nvSpPr>
          <p:cNvPr id="6" name="Rectangle 19">
            <a:extLst>
              <a:ext uri="{FF2B5EF4-FFF2-40B4-BE49-F238E27FC236}">
                <a16:creationId xmlns:a16="http://schemas.microsoft.com/office/drawing/2014/main" id="{C2FED329-7E5F-496F-8065-92A8357E4F67}"/>
              </a:ext>
            </a:extLst>
          </p:cNvPr>
          <p:cNvSpPr>
            <a:spLocks noGrp="1" noChangeArrowheads="1"/>
          </p:cNvSpPr>
          <p:nvPr>
            <p:ph type="ftr" sz="quarter" idx="11"/>
          </p:nvPr>
        </p:nvSpPr>
        <p:spPr>
          <a:ln/>
        </p:spPr>
        <p:txBody>
          <a:bodyPr/>
          <a:lstStyle>
            <a:lvl1pPr>
              <a:defRPr/>
            </a:lvl1pPr>
          </a:lstStyle>
          <a:p>
            <a:endParaRPr kumimoji="1" lang="ja-JP" altLang="en-US"/>
          </a:p>
        </p:txBody>
      </p:sp>
    </p:spTree>
    <p:extLst>
      <p:ext uri="{BB962C8B-B14F-4D97-AF65-F5344CB8AC3E}">
        <p14:creationId xmlns:p14="http://schemas.microsoft.com/office/powerpoint/2010/main" val="2192130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6">
            <a:extLst>
              <a:ext uri="{FF2B5EF4-FFF2-40B4-BE49-F238E27FC236}">
                <a16:creationId xmlns:a16="http://schemas.microsoft.com/office/drawing/2014/main" id="{81EBFE8B-A4BC-421A-9545-1481BBDC5219}"/>
              </a:ext>
            </a:extLst>
          </p:cNvPr>
          <p:cNvSpPr>
            <a:spLocks noGrp="1" noChangeArrowheads="1"/>
          </p:cNvSpPr>
          <p:nvPr>
            <p:ph type="sldNum" sz="quarter" idx="10"/>
          </p:nvPr>
        </p:nvSpPr>
        <p:spPr>
          <a:ln/>
        </p:spPr>
        <p:txBody>
          <a:bodyPr/>
          <a:lstStyle>
            <a:lvl1pPr>
              <a:defRPr/>
            </a:lvl1pPr>
          </a:lstStyle>
          <a:p>
            <a:fld id="{D961FF35-587E-4899-B94D-A19FD1BF5570}" type="slidenum">
              <a:rPr kumimoji="1" lang="ja-JP" altLang="en-US" smtClean="0"/>
              <a:t>‹#›</a:t>
            </a:fld>
            <a:endParaRPr kumimoji="1" lang="ja-JP" altLang="en-US"/>
          </a:p>
        </p:txBody>
      </p:sp>
      <p:sp>
        <p:nvSpPr>
          <p:cNvPr id="6" name="Rectangle 19">
            <a:extLst>
              <a:ext uri="{FF2B5EF4-FFF2-40B4-BE49-F238E27FC236}">
                <a16:creationId xmlns:a16="http://schemas.microsoft.com/office/drawing/2014/main" id="{096EE36E-29FC-4429-AEE0-293A9CF388D5}"/>
              </a:ext>
            </a:extLst>
          </p:cNvPr>
          <p:cNvSpPr>
            <a:spLocks noGrp="1" noChangeArrowheads="1"/>
          </p:cNvSpPr>
          <p:nvPr>
            <p:ph type="ftr" sz="quarter" idx="11"/>
          </p:nvPr>
        </p:nvSpPr>
        <p:spPr>
          <a:ln/>
        </p:spPr>
        <p:txBody>
          <a:bodyPr/>
          <a:lstStyle>
            <a:lvl1pPr>
              <a:defRPr/>
            </a:lvl1pPr>
          </a:lstStyle>
          <a:p>
            <a:endParaRPr kumimoji="1" lang="ja-JP" altLang="en-US"/>
          </a:p>
        </p:txBody>
      </p:sp>
    </p:spTree>
    <p:extLst>
      <p:ext uri="{BB962C8B-B14F-4D97-AF65-F5344CB8AC3E}">
        <p14:creationId xmlns:p14="http://schemas.microsoft.com/office/powerpoint/2010/main" val="283903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図 6" descr="markpattern2.png">
            <a:extLst>
              <a:ext uri="{FF2B5EF4-FFF2-40B4-BE49-F238E27FC236}">
                <a16:creationId xmlns:a16="http://schemas.microsoft.com/office/drawing/2014/main" id="{81CFAA13-9C0C-437B-806A-BAC1BC043407}"/>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1"/>
            <a:ext cx="1219200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C54AC3AA-70C1-4CD0-A96A-5378E11AB343}"/>
              </a:ext>
            </a:extLst>
          </p:cNvPr>
          <p:cNvSpPr>
            <a:spLocks noGrp="1" noChangeArrowheads="1"/>
          </p:cNvSpPr>
          <p:nvPr>
            <p:ph type="title"/>
          </p:nvPr>
        </p:nvSpPr>
        <p:spPr bwMode="auto">
          <a:xfrm>
            <a:off x="609600" y="838200"/>
            <a:ext cx="7823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8" name="Rectangle 3">
            <a:extLst>
              <a:ext uri="{FF2B5EF4-FFF2-40B4-BE49-F238E27FC236}">
                <a16:creationId xmlns:a16="http://schemas.microsoft.com/office/drawing/2014/main" id="{77D077C2-BD4D-44F7-B0B5-CCC7F039FD3D}"/>
              </a:ext>
            </a:extLst>
          </p:cNvPr>
          <p:cNvSpPr>
            <a:spLocks noGrp="1" noChangeArrowheads="1"/>
          </p:cNvSpPr>
          <p:nvPr>
            <p:ph type="body" idx="1"/>
          </p:nvPr>
        </p:nvSpPr>
        <p:spPr bwMode="auto">
          <a:xfrm>
            <a:off x="711200" y="1600200"/>
            <a:ext cx="10871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30" name="Rectangle 6">
            <a:extLst>
              <a:ext uri="{FF2B5EF4-FFF2-40B4-BE49-F238E27FC236}">
                <a16:creationId xmlns:a16="http://schemas.microsoft.com/office/drawing/2014/main" id="{354E5DFF-AF65-4614-B1D1-B8067E0839FF}"/>
              </a:ext>
            </a:extLst>
          </p:cNvPr>
          <p:cNvSpPr>
            <a:spLocks noGrp="1" noChangeArrowheads="1"/>
          </p:cNvSpPr>
          <p:nvPr>
            <p:ph type="sldNum" sz="quarter" idx="4"/>
          </p:nvPr>
        </p:nvSpPr>
        <p:spPr bwMode="auto">
          <a:xfrm>
            <a:off x="11430000" y="125413"/>
            <a:ext cx="812800" cy="266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kumimoji="1" sz="1600">
                <a:solidFill>
                  <a:schemeClr val="bg1"/>
                </a:solidFill>
                <a:ea typeface="ＭＳ Ｐゴシック" panose="020B0600070205080204" pitchFamily="34" charset="-128"/>
              </a:defRPr>
            </a:lvl1pPr>
          </a:lstStyle>
          <a:p>
            <a:fld id="{D961FF35-587E-4899-B94D-A19FD1BF5570}" type="slidenum">
              <a:rPr kumimoji="1" lang="ja-JP" altLang="en-US" smtClean="0"/>
              <a:t>‹#›</a:t>
            </a:fld>
            <a:endParaRPr kumimoji="1" lang="ja-JP" altLang="en-US"/>
          </a:p>
        </p:txBody>
      </p:sp>
      <p:sp>
        <p:nvSpPr>
          <p:cNvPr id="1043" name="Rectangle 19">
            <a:extLst>
              <a:ext uri="{FF2B5EF4-FFF2-40B4-BE49-F238E27FC236}">
                <a16:creationId xmlns:a16="http://schemas.microsoft.com/office/drawing/2014/main" id="{73B01529-FE64-40C5-AC6C-850427E9F8BC}"/>
              </a:ext>
            </a:extLst>
          </p:cNvPr>
          <p:cNvSpPr>
            <a:spLocks noGrp="1" noChangeArrowheads="1"/>
          </p:cNvSpPr>
          <p:nvPr>
            <p:ph type="ftr" sz="quarter" idx="3"/>
          </p:nvPr>
        </p:nvSpPr>
        <p:spPr bwMode="auto">
          <a:xfrm>
            <a:off x="406400" y="6496050"/>
            <a:ext cx="114808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kumimoji="1" sz="1000">
                <a:solidFill>
                  <a:srgbClr val="323232"/>
                </a:solidFill>
                <a:latin typeface="Arial" pitchFamily="-1" charset="0"/>
                <a:ea typeface="ＭＳ Ｐゴシック" pitchFamily="-1" charset="-128"/>
                <a:cs typeface="ＭＳ Ｐゴシック" pitchFamily="-1" charset="-128"/>
              </a:defRPr>
            </a:lvl1pPr>
          </a:lstStyle>
          <a:p>
            <a:endParaRPr kumimoji="1" lang="ja-JP" altLang="en-US"/>
          </a:p>
        </p:txBody>
      </p:sp>
      <p:pic>
        <p:nvPicPr>
          <p:cNvPr id="1031" name="図 11" descr="九大ロゴ3.png">
            <a:extLst>
              <a:ext uri="{FF2B5EF4-FFF2-40B4-BE49-F238E27FC236}">
                <a16:creationId xmlns:a16="http://schemas.microsoft.com/office/drawing/2014/main" id="{10BC5A29-D1EB-4C33-B0D5-53FA99BD7BE6}"/>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601" y="152400"/>
            <a:ext cx="271568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8662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kumimoji="1" sz="3200">
          <a:solidFill>
            <a:schemeClr val="tx1"/>
          </a:solidFill>
          <a:latin typeface="+mj-lt"/>
          <a:ea typeface="+mj-ea"/>
          <a:cs typeface="+mj-cs"/>
        </a:defRPr>
      </a:lvl1pPr>
      <a:lvl2pPr algn="l" rtl="0" eaLnBrk="0" fontAlgn="base" hangingPunct="0">
        <a:spcBef>
          <a:spcPct val="0"/>
        </a:spcBef>
        <a:spcAft>
          <a:spcPct val="0"/>
        </a:spcAft>
        <a:defRPr kumimoji="1" sz="3200">
          <a:solidFill>
            <a:schemeClr val="tx1"/>
          </a:solidFill>
          <a:latin typeface="Arial" pitchFamily="-1" charset="0"/>
          <a:ea typeface="ＭＳ Ｐゴシック" pitchFamily="-1" charset="-128"/>
          <a:cs typeface="ＭＳ Ｐゴシック" pitchFamily="-1" charset="-128"/>
        </a:defRPr>
      </a:lvl2pPr>
      <a:lvl3pPr algn="l" rtl="0" eaLnBrk="0" fontAlgn="base" hangingPunct="0">
        <a:spcBef>
          <a:spcPct val="0"/>
        </a:spcBef>
        <a:spcAft>
          <a:spcPct val="0"/>
        </a:spcAft>
        <a:defRPr kumimoji="1" sz="3200">
          <a:solidFill>
            <a:schemeClr val="tx1"/>
          </a:solidFill>
          <a:latin typeface="Arial" pitchFamily="-1" charset="0"/>
          <a:ea typeface="ＭＳ Ｐゴシック" pitchFamily="-1" charset="-128"/>
          <a:cs typeface="ＭＳ Ｐゴシック" pitchFamily="-1" charset="-128"/>
        </a:defRPr>
      </a:lvl3pPr>
      <a:lvl4pPr algn="l" rtl="0" eaLnBrk="0" fontAlgn="base" hangingPunct="0">
        <a:spcBef>
          <a:spcPct val="0"/>
        </a:spcBef>
        <a:spcAft>
          <a:spcPct val="0"/>
        </a:spcAft>
        <a:defRPr kumimoji="1" sz="3200">
          <a:solidFill>
            <a:schemeClr val="tx1"/>
          </a:solidFill>
          <a:latin typeface="Arial" pitchFamily="-1" charset="0"/>
          <a:ea typeface="ＭＳ Ｐゴシック" pitchFamily="-1" charset="-128"/>
          <a:cs typeface="ＭＳ Ｐゴシック" pitchFamily="-1" charset="-128"/>
        </a:defRPr>
      </a:lvl4pPr>
      <a:lvl5pPr algn="l" rtl="0" eaLnBrk="0" fontAlgn="base" hangingPunct="0">
        <a:spcBef>
          <a:spcPct val="0"/>
        </a:spcBef>
        <a:spcAft>
          <a:spcPct val="0"/>
        </a:spcAft>
        <a:defRPr kumimoji="1" sz="3200">
          <a:solidFill>
            <a:schemeClr val="tx1"/>
          </a:solidFill>
          <a:latin typeface="Arial" pitchFamily="-1" charset="0"/>
          <a:ea typeface="ＭＳ Ｐゴシック" pitchFamily="-1" charset="-128"/>
          <a:cs typeface="ＭＳ Ｐゴシック" pitchFamily="-1" charset="-128"/>
        </a:defRPr>
      </a:lvl5pPr>
      <a:lvl6pPr marL="457200" algn="l" rtl="0" fontAlgn="base">
        <a:spcBef>
          <a:spcPct val="0"/>
        </a:spcBef>
        <a:spcAft>
          <a:spcPct val="0"/>
        </a:spcAft>
        <a:defRPr kumimoji="1" sz="3200">
          <a:solidFill>
            <a:schemeClr val="tx1"/>
          </a:solidFill>
          <a:latin typeface="Arial" pitchFamily="-1" charset="0"/>
          <a:ea typeface="ＭＳ Ｐゴシック" pitchFamily="-1" charset="-128"/>
          <a:cs typeface="ＭＳ Ｐゴシック" pitchFamily="-1" charset="-128"/>
        </a:defRPr>
      </a:lvl6pPr>
      <a:lvl7pPr marL="914400" algn="l" rtl="0" fontAlgn="base">
        <a:spcBef>
          <a:spcPct val="0"/>
        </a:spcBef>
        <a:spcAft>
          <a:spcPct val="0"/>
        </a:spcAft>
        <a:defRPr kumimoji="1" sz="3200">
          <a:solidFill>
            <a:schemeClr val="tx1"/>
          </a:solidFill>
          <a:latin typeface="Arial" pitchFamily="-1" charset="0"/>
          <a:ea typeface="ＭＳ Ｐゴシック" pitchFamily="-1" charset="-128"/>
          <a:cs typeface="ＭＳ Ｐゴシック" pitchFamily="-1" charset="-128"/>
        </a:defRPr>
      </a:lvl7pPr>
      <a:lvl8pPr marL="1371600" algn="l" rtl="0" fontAlgn="base">
        <a:spcBef>
          <a:spcPct val="0"/>
        </a:spcBef>
        <a:spcAft>
          <a:spcPct val="0"/>
        </a:spcAft>
        <a:defRPr kumimoji="1" sz="3200">
          <a:solidFill>
            <a:schemeClr val="tx1"/>
          </a:solidFill>
          <a:latin typeface="Arial" pitchFamily="-1" charset="0"/>
          <a:ea typeface="ＭＳ Ｐゴシック" pitchFamily="-1" charset="-128"/>
          <a:cs typeface="ＭＳ Ｐゴシック" pitchFamily="-1" charset="-128"/>
        </a:defRPr>
      </a:lvl8pPr>
      <a:lvl9pPr marL="1828800" algn="l" rtl="0" fontAlgn="base">
        <a:spcBef>
          <a:spcPct val="0"/>
        </a:spcBef>
        <a:spcAft>
          <a:spcPct val="0"/>
        </a:spcAft>
        <a:defRPr kumimoji="1" sz="3200">
          <a:solidFill>
            <a:schemeClr val="tx1"/>
          </a:solidFill>
          <a:latin typeface="Arial"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defRPr kumimoji="1"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2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10.tmp"/><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tmp"/><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tmp"/><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16.tmp"/><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18.tmp"/><Relationship Id="rId1" Type="http://schemas.openxmlformats.org/officeDocument/2006/relationships/slideLayout" Target="../slideLayouts/slideLayout6.xml"/><Relationship Id="rId6" Type="http://schemas.openxmlformats.org/officeDocument/2006/relationships/image" Target="../media/image22.tmp"/><Relationship Id="rId5" Type="http://schemas.openxmlformats.org/officeDocument/2006/relationships/image" Target="../media/image21.tmp"/><Relationship Id="rId4" Type="http://schemas.openxmlformats.org/officeDocument/2006/relationships/image" Target="../media/image20.tmp"/></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blog.csiro.au/vaccinating-machine-learning-against-attacks/" TargetMode="External"/><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hyperlink" Target="http://www.wildml.com/2015/11/understanding-convolutional-neural-networks-for-nlp/" TargetMode="Externa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hyperlink" Target="https://www.bbc.com/news/magazine-10987606" TargetMode="External"/><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arxiv.org/pdf/1907.05274.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users.ece.cmu.edu/~koopman/lectures/Koopman19_SSS_slides.pdf" TargetMode="External"/><Relationship Id="rId2" Type="http://schemas.openxmlformats.org/officeDocument/2006/relationships/image" Target="../media/image31.t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32.tmp"/><Relationship Id="rId1" Type="http://schemas.openxmlformats.org/officeDocument/2006/relationships/slideLayout" Target="../slideLayouts/slideLayout7.xml"/><Relationship Id="rId4" Type="http://schemas.openxmlformats.org/officeDocument/2006/relationships/hyperlink" Target="http://users.ece.cmu.edu/~koopman/lectures/Koopman19_SSS_slides.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hyperlink" Target="http://users.ece.cmu.edu/~koopman/lectures/Koopman19_SSS_slides.pdf"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tmp"/></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nbcnews.com/tech/innovation/self-driving-uber-car-involved-fatal-accident-arizona-n857941"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mp"/><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052945"/>
            <a:ext cx="10363200" cy="2724728"/>
          </a:xfrm>
        </p:spPr>
        <p:txBody>
          <a:bodyPr>
            <a:normAutofit fontScale="90000"/>
          </a:bodyPr>
          <a:lstStyle/>
          <a:p>
            <a:pPr algn="ctr"/>
            <a:r>
              <a:rPr lang="en-US" altLang="ja-JP" dirty="0"/>
              <a:t/>
            </a:r>
            <a:br>
              <a:rPr lang="en-US" altLang="ja-JP" dirty="0"/>
            </a:br>
            <a:r>
              <a:rPr lang="en-US" altLang="ja-JP" sz="5300" b="1" dirty="0" smtClean="0"/>
              <a:t>Autonomous Vehicles Confused</a:t>
            </a:r>
            <a:r>
              <a:rPr lang="en-US" altLang="ja-JP" dirty="0" smtClean="0"/>
              <a:t/>
            </a:r>
            <a:br>
              <a:rPr lang="en-US" altLang="ja-JP" dirty="0" smtClean="0"/>
            </a:br>
            <a:r>
              <a:rPr lang="en-US" altLang="ja-JP" sz="3600" dirty="0" smtClean="0"/>
              <a:t>How Liability for Accidents Should Respond to Engineering Solutions for Adversarial Machine Learning</a:t>
            </a:r>
            <a:r>
              <a:rPr lang="en-US" altLang="ja-JP" dirty="0"/>
              <a:t/>
            </a:r>
            <a:br>
              <a:rPr lang="en-US" altLang="ja-JP" dirty="0"/>
            </a:br>
            <a:endParaRPr kumimoji="1" lang="ja-JP" altLang="en-US" sz="3600" dirty="0">
              <a:latin typeface="Franklin Gothic Medium" panose="020B0603020102020204" pitchFamily="34" charset="0"/>
            </a:endParaRPr>
          </a:p>
        </p:txBody>
      </p:sp>
      <p:sp>
        <p:nvSpPr>
          <p:cNvPr id="4" name="Subtitle 2"/>
          <p:cNvSpPr txBox="1">
            <a:spLocks/>
          </p:cNvSpPr>
          <p:nvPr/>
        </p:nvSpPr>
        <p:spPr>
          <a:xfrm>
            <a:off x="443343" y="5528498"/>
            <a:ext cx="5466569" cy="992374"/>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smtClean="0">
                <a:ln>
                  <a:noFill/>
                </a:ln>
                <a:solidFill>
                  <a:srgbClr val="000000"/>
                </a:solidFill>
                <a:effectLst/>
                <a:uLnTx/>
                <a:uFillTx/>
                <a:latin typeface="Franklin Gothic Medium Cond" panose="020B0606030402020204" pitchFamily="34" charset="0"/>
                <a:ea typeface="ＭＳ Ｐゴシック"/>
              </a:rPr>
              <a:t>Steven Van </a:t>
            </a:r>
            <a:r>
              <a:rPr kumimoji="1" lang="en-US" altLang="ja-JP" sz="2400" b="0" i="0" u="none" strike="noStrike" kern="1200" cap="none" spc="0" normalizeH="0" baseline="0" noProof="0" dirty="0" err="1" smtClean="0">
                <a:ln>
                  <a:noFill/>
                </a:ln>
                <a:solidFill>
                  <a:srgbClr val="000000"/>
                </a:solidFill>
                <a:effectLst/>
                <a:uLnTx/>
                <a:uFillTx/>
                <a:latin typeface="Franklin Gothic Medium Cond" panose="020B0606030402020204" pitchFamily="34" charset="0"/>
                <a:ea typeface="ＭＳ Ｐゴシック"/>
              </a:rPr>
              <a:t>Uytsel</a:t>
            </a:r>
            <a:r>
              <a:rPr kumimoji="1" lang="en-US" altLang="ja-JP" sz="2400" b="0" i="0" u="none" strike="noStrike" kern="1200" cap="none" spc="0" normalizeH="0" baseline="0" noProof="0" dirty="0" smtClean="0">
                <a:ln>
                  <a:noFill/>
                </a:ln>
                <a:solidFill>
                  <a:srgbClr val="000000"/>
                </a:solidFill>
                <a:effectLst/>
                <a:uLnTx/>
                <a:uFillTx/>
                <a:latin typeface="Franklin Gothic Medium Cond" panose="020B0606030402020204" pitchFamily="34" charset="0"/>
                <a:ea typeface="ＭＳ Ｐゴシック"/>
              </a:rPr>
              <a:t> – Faculty of Law </a:t>
            </a:r>
          </a:p>
          <a:p>
            <a:pPr lvl="0" algn="l">
              <a:defRPr/>
            </a:pPr>
            <a:r>
              <a:rPr lang="en-US" altLang="ja-JP" dirty="0">
                <a:solidFill>
                  <a:srgbClr val="000000"/>
                </a:solidFill>
                <a:latin typeface="Franklin Gothic Medium Cond" panose="020B0606030402020204" pitchFamily="34" charset="0"/>
              </a:rPr>
              <a:t>Autonomous </a:t>
            </a:r>
            <a:r>
              <a:rPr lang="en-US" altLang="ja-JP">
                <a:solidFill>
                  <a:srgbClr val="000000"/>
                </a:solidFill>
                <a:latin typeface="Franklin Gothic Medium Cond" panose="020B0606030402020204" pitchFamily="34" charset="0"/>
              </a:rPr>
              <a:t>Vehicles </a:t>
            </a:r>
            <a:r>
              <a:rPr lang="en-US" altLang="ja-JP" smtClean="0">
                <a:solidFill>
                  <a:srgbClr val="000000"/>
                </a:solidFill>
                <a:latin typeface="Franklin Gothic Medium Cond" panose="020B0606030402020204" pitchFamily="34" charset="0"/>
              </a:rPr>
              <a:t>and AI</a:t>
            </a:r>
            <a:r>
              <a:rPr lang="en-US" altLang="ja-JP" dirty="0">
                <a:solidFill>
                  <a:srgbClr val="000000"/>
                </a:solidFill>
                <a:latin typeface="Franklin Gothic Medium Cond" panose="020B0606030402020204" pitchFamily="34" charset="0"/>
              </a:rPr>
              <a:t>: A Question of </a:t>
            </a:r>
            <a:r>
              <a:rPr lang="en-US" altLang="ja-JP" dirty="0" smtClean="0">
                <a:solidFill>
                  <a:srgbClr val="000000"/>
                </a:solidFill>
                <a:latin typeface="Franklin Gothic Medium Cond" panose="020B0606030402020204" pitchFamily="34" charset="0"/>
              </a:rPr>
              <a:t>Liability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dirty="0" smtClean="0">
                <a:solidFill>
                  <a:srgbClr val="000000"/>
                </a:solidFill>
                <a:latin typeface="Franklin Gothic Medium Cond" panose="020B0606030402020204" pitchFamily="34" charset="0"/>
                <a:ea typeface="ＭＳ Ｐゴシック"/>
              </a:rPr>
              <a:t>October 25, 2021</a:t>
            </a:r>
            <a:endParaRPr kumimoji="1" lang="en-US" altLang="ja-JP" sz="2400" b="0" i="0" u="none" strike="noStrike" kern="1200" cap="none" spc="0" normalizeH="0" baseline="0" noProof="0" dirty="0">
              <a:ln>
                <a:noFill/>
              </a:ln>
              <a:solidFill>
                <a:srgbClr val="000000"/>
              </a:solidFill>
              <a:effectLst/>
              <a:uLnTx/>
              <a:uFillTx/>
              <a:latin typeface="Arial"/>
              <a:ea typeface="ＭＳ Ｐゴシック"/>
            </a:endParaRPr>
          </a:p>
        </p:txBody>
      </p:sp>
    </p:spTree>
    <p:extLst>
      <p:ext uri="{BB962C8B-B14F-4D97-AF65-F5344CB8AC3E}">
        <p14:creationId xmlns:p14="http://schemas.microsoft.com/office/powerpoint/2010/main" val="29953753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199"/>
            <a:ext cx="9371798" cy="557463"/>
          </a:xfrm>
        </p:spPr>
        <p:txBody>
          <a:bodyPr/>
          <a:lstStyle/>
          <a:p>
            <a:r>
              <a:rPr kumimoji="1" lang="en-US" altLang="ja-JP" dirty="0" smtClean="0"/>
              <a:t>Attack through a picture: recognizing other objects</a:t>
            </a:r>
            <a:endParaRPr kumimoji="1" lang="ja-JP" altLang="en-US"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790164"/>
            <a:ext cx="4370835" cy="3572135"/>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8293" y="1541756"/>
            <a:ext cx="4292821" cy="3543482"/>
          </a:xfrm>
          <a:prstGeom prst="rect">
            <a:avLst/>
          </a:prstGeom>
        </p:spPr>
      </p:pic>
    </p:spTree>
    <p:extLst>
      <p:ext uri="{BB962C8B-B14F-4D97-AF65-F5344CB8AC3E}">
        <p14:creationId xmlns:p14="http://schemas.microsoft.com/office/powerpoint/2010/main" val="4158944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770824"/>
            <a:ext cx="10979218" cy="855847"/>
          </a:xfrm>
        </p:spPr>
        <p:txBody>
          <a:bodyPr/>
          <a:lstStyle/>
          <a:p>
            <a:r>
              <a:rPr kumimoji="1" lang="en-US" altLang="ja-JP" dirty="0" smtClean="0"/>
              <a:t>Adversarial attack through a picture: body taking a different angle</a:t>
            </a:r>
            <a:endParaRPr kumimoji="1" lang="ja-JP" alt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1855316"/>
            <a:ext cx="5030805" cy="3930086"/>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2881" y="2586837"/>
            <a:ext cx="5030806" cy="3929996"/>
          </a:xfrm>
          <a:prstGeom prst="rect">
            <a:avLst/>
          </a:prstGeom>
        </p:spPr>
      </p:pic>
    </p:spTree>
    <p:extLst>
      <p:ext uri="{BB962C8B-B14F-4D97-AF65-F5344CB8AC3E}">
        <p14:creationId xmlns:p14="http://schemas.microsoft.com/office/powerpoint/2010/main" val="3956616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10777086" cy="567088"/>
          </a:xfrm>
        </p:spPr>
        <p:txBody>
          <a:bodyPr/>
          <a:lstStyle/>
          <a:p>
            <a:r>
              <a:rPr lang="en-US" altLang="ja-JP" dirty="0"/>
              <a:t>Adversarial attack through a picture: </a:t>
            </a:r>
            <a:r>
              <a:rPr lang="en-US" altLang="ja-JP" dirty="0" smtClean="0"/>
              <a:t>moving the picture</a:t>
            </a:r>
            <a:endParaRPr kumimoji="1" lang="ja-JP" altLang="en-US"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91687"/>
            <a:ext cx="4985888" cy="3930086"/>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798" y="2529085"/>
            <a:ext cx="4985888" cy="3930086"/>
          </a:xfrm>
          <a:prstGeom prst="rect">
            <a:avLst/>
          </a:prstGeom>
        </p:spPr>
      </p:pic>
    </p:spTree>
    <p:extLst>
      <p:ext uri="{BB962C8B-B14F-4D97-AF65-F5344CB8AC3E}">
        <p14:creationId xmlns:p14="http://schemas.microsoft.com/office/powerpoint/2010/main" val="2247876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838200"/>
            <a:ext cx="11190973" cy="942474"/>
          </a:xfrm>
        </p:spPr>
        <p:txBody>
          <a:bodyPr/>
          <a:lstStyle/>
          <a:p>
            <a:r>
              <a:rPr lang="en-US" altLang="ja-JP" dirty="0"/>
              <a:t>Adversarial attack through a picture</a:t>
            </a:r>
            <a:r>
              <a:rPr lang="en-US" altLang="ja-JP" dirty="0" smtClean="0"/>
              <a:t>: the other person disappears</a:t>
            </a:r>
            <a:endParaRPr kumimoji="1" lang="ja-JP" altLang="en-US"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2046624"/>
            <a:ext cx="4762403" cy="3468652"/>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637" y="2046624"/>
            <a:ext cx="4762403" cy="3468652"/>
          </a:xfrm>
          <a:prstGeom prst="rect">
            <a:avLst/>
          </a:prstGeom>
        </p:spPr>
      </p:pic>
    </p:spTree>
    <p:extLst>
      <p:ext uri="{BB962C8B-B14F-4D97-AF65-F5344CB8AC3E}">
        <p14:creationId xmlns:p14="http://schemas.microsoft.com/office/powerpoint/2010/main" val="3270653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The experiment repeats itself</a:t>
            </a:r>
            <a:endParaRPr kumimoji="1" lang="ja-JP" alt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51463"/>
            <a:ext cx="3225966" cy="2946551"/>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5701" y="1551463"/>
            <a:ext cx="3225966" cy="2946551"/>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802" y="1551462"/>
            <a:ext cx="3225966" cy="2946551"/>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2982" y="4691931"/>
            <a:ext cx="2767165" cy="2007292"/>
          </a:xfrm>
          <a:prstGeom prst="rect">
            <a:avLst/>
          </a:prstGeom>
        </p:spPr>
      </p:pic>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8370" y="4691931"/>
            <a:ext cx="2767165" cy="2007292"/>
          </a:xfrm>
          <a:prstGeom prst="rect">
            <a:avLst/>
          </a:prstGeom>
        </p:spPr>
      </p:pic>
    </p:spTree>
    <p:extLst>
      <p:ext uri="{BB962C8B-B14F-4D97-AF65-F5344CB8AC3E}">
        <p14:creationId xmlns:p14="http://schemas.microsoft.com/office/powerpoint/2010/main" val="2428150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Picture 255"/>
          <p:cNvPicPr/>
          <p:nvPr/>
        </p:nvPicPr>
        <p:blipFill>
          <a:blip r:embed="rId2"/>
          <a:stretch/>
        </p:blipFill>
        <p:spPr>
          <a:xfrm>
            <a:off x="641132" y="1867301"/>
            <a:ext cx="6211613" cy="4814909"/>
          </a:xfrm>
          <a:prstGeom prst="rect">
            <a:avLst/>
          </a:prstGeom>
          <a:ln>
            <a:noFill/>
          </a:ln>
        </p:spPr>
      </p:pic>
      <p:sp>
        <p:nvSpPr>
          <p:cNvPr id="257" name="CustomShape 2"/>
          <p:cNvSpPr/>
          <p:nvPr/>
        </p:nvSpPr>
        <p:spPr>
          <a:xfrm>
            <a:off x="7432336" y="3697273"/>
            <a:ext cx="4108022" cy="28693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altLang="ja-JP" b="1" dirty="0"/>
              <a:t>Adversarial</a:t>
            </a:r>
            <a:r>
              <a:rPr lang="en-US" altLang="ja-JP" dirty="0"/>
              <a:t> examples are inputs to </a:t>
            </a:r>
            <a:r>
              <a:rPr lang="en-US" altLang="ja-JP" b="1" dirty="0"/>
              <a:t>machine learning</a:t>
            </a:r>
            <a:r>
              <a:rPr lang="en-US" altLang="ja-JP" dirty="0"/>
              <a:t> models that an attacker has intentionally designed to cause the model to make a mistake</a:t>
            </a:r>
            <a:endParaRPr lang="en-US" sz="1500" b="0" strike="noStrike" spc="-1" dirty="0" smtClean="0">
              <a:latin typeface="Arial"/>
            </a:endParaRPr>
          </a:p>
          <a:p>
            <a:pPr algn="just">
              <a:lnSpc>
                <a:spcPct val="100000"/>
              </a:lnSpc>
            </a:pPr>
            <a:endParaRPr lang="en-US" sz="1500" spc="-1" dirty="0">
              <a:latin typeface="Arial"/>
            </a:endParaRPr>
          </a:p>
          <a:p>
            <a:pPr algn="just">
              <a:lnSpc>
                <a:spcPct val="100000"/>
              </a:lnSpc>
            </a:pPr>
            <a:endParaRPr lang="en-US" sz="1500" spc="-1" dirty="0">
              <a:latin typeface="Arial"/>
            </a:endParaRPr>
          </a:p>
          <a:p>
            <a:pPr algn="just">
              <a:lnSpc>
                <a:spcPct val="100000"/>
              </a:lnSpc>
            </a:pPr>
            <a:endParaRPr lang="en-US" sz="1500" b="0" strike="noStrike" spc="-1" dirty="0" smtClean="0">
              <a:latin typeface="Arial"/>
            </a:endParaRPr>
          </a:p>
          <a:p>
            <a:pPr algn="just">
              <a:lnSpc>
                <a:spcPct val="100000"/>
              </a:lnSpc>
            </a:pPr>
            <a:endParaRPr lang="en-US" sz="1500" spc="-1" dirty="0">
              <a:latin typeface="Arial"/>
            </a:endParaRPr>
          </a:p>
          <a:p>
            <a:pPr algn="just">
              <a:lnSpc>
                <a:spcPct val="100000"/>
              </a:lnSpc>
            </a:pPr>
            <a:r>
              <a:rPr lang="en-US" sz="1500" b="0" strike="noStrike" spc="-1" dirty="0" smtClean="0">
                <a:latin typeface="Arial"/>
              </a:rPr>
              <a:t>Su</a:t>
            </a:r>
            <a:r>
              <a:rPr lang="en-US" sz="1500" b="0" strike="noStrike" spc="-1" dirty="0">
                <a:latin typeface="Arial"/>
              </a:rPr>
              <a:t>, J., Vargas, D. V., &amp; </a:t>
            </a:r>
            <a:r>
              <a:rPr lang="en-US" sz="1500" b="0" strike="noStrike" spc="-1" dirty="0" err="1">
                <a:latin typeface="Arial"/>
              </a:rPr>
              <a:t>Kouichi</a:t>
            </a:r>
            <a:r>
              <a:rPr lang="en-US" sz="1500" b="0" strike="noStrike" spc="-1" dirty="0">
                <a:latin typeface="Arial"/>
              </a:rPr>
              <a:t>, S. (2017). One pixel attack for fooling deep neural networks. </a:t>
            </a:r>
            <a:r>
              <a:rPr lang="en-US" sz="1500" b="0" strike="noStrike" spc="-1" dirty="0" err="1">
                <a:latin typeface="Arial"/>
              </a:rPr>
              <a:t>arXiv</a:t>
            </a:r>
            <a:r>
              <a:rPr lang="en-US" sz="1500" b="0" strike="noStrike" spc="-1" dirty="0">
                <a:latin typeface="Arial"/>
              </a:rPr>
              <a:t> preprint arXiv:1710.08864.</a:t>
            </a:r>
          </a:p>
        </p:txBody>
      </p:sp>
      <p:sp>
        <p:nvSpPr>
          <p:cNvPr id="2" name="Title 1"/>
          <p:cNvSpPr>
            <a:spLocks noGrp="1"/>
          </p:cNvSpPr>
          <p:nvPr>
            <p:ph type="title"/>
          </p:nvPr>
        </p:nvSpPr>
        <p:spPr>
          <a:xfrm>
            <a:off x="641132" y="732957"/>
            <a:ext cx="10899226" cy="903337"/>
          </a:xfrm>
          <a:ln>
            <a:noFill/>
          </a:ln>
        </p:spPr>
        <p:txBody>
          <a:bodyPr/>
          <a:lstStyle/>
          <a:p>
            <a:pPr algn="just"/>
            <a:r>
              <a:rPr lang="en-US" altLang="ja-JP" dirty="0" smtClean="0"/>
              <a:t>Linking adversarial machine learning with autonomous vehicles</a:t>
            </a:r>
            <a:r>
              <a:rPr kumimoji="1" lang="en-US" altLang="ja-JP" dirty="0" smtClean="0"/>
              <a:t> </a:t>
            </a:r>
            <a:endParaRPr kumimoji="1" lang="ja-JP" altLang="en-US" dirty="0"/>
          </a:p>
        </p:txBody>
      </p:sp>
    </p:spTree>
    <p:extLst>
      <p:ext uri="{BB962C8B-B14F-4D97-AF65-F5344CB8AC3E}">
        <p14:creationId xmlns:p14="http://schemas.microsoft.com/office/powerpoint/2010/main" val="78068137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Picture 2"/>
          <p:cNvPicPr/>
          <p:nvPr/>
        </p:nvPicPr>
        <p:blipFill>
          <a:blip r:embed="rId3"/>
          <a:stretch/>
        </p:blipFill>
        <p:spPr>
          <a:xfrm rot="20874600">
            <a:off x="1653176" y="1667609"/>
            <a:ext cx="2701790" cy="3522780"/>
          </a:xfrm>
          <a:prstGeom prst="rect">
            <a:avLst/>
          </a:prstGeom>
          <a:ln>
            <a:noFill/>
          </a:ln>
        </p:spPr>
      </p:pic>
      <p:sp>
        <p:nvSpPr>
          <p:cNvPr id="2" name="Rectangle 1"/>
          <p:cNvSpPr/>
          <p:nvPr/>
        </p:nvSpPr>
        <p:spPr>
          <a:xfrm>
            <a:off x="1418122" y="5511723"/>
            <a:ext cx="4495001" cy="1200329"/>
          </a:xfrm>
          <a:prstGeom prst="rect">
            <a:avLst/>
          </a:prstGeom>
        </p:spPr>
        <p:txBody>
          <a:bodyPr wrap="square">
            <a:spAutoFit/>
          </a:bodyPr>
          <a:lstStyle/>
          <a:p>
            <a:r>
              <a:rPr lang="sq-AL" altLang="ja-JP" dirty="0"/>
              <a:t>https://www.dreamstime.com/editorial-stock-photo-graffiti-traffic-signs-no-trespassing-sign-drawn-paris-street-image63131198</a:t>
            </a:r>
            <a:endParaRPr lang="ja-JP" altLang="en-US" dirty="0"/>
          </a:p>
        </p:txBody>
      </p:sp>
      <p:pic>
        <p:nvPicPr>
          <p:cNvPr id="1026" name="Picture 2" descr="Stop sign, New Orlea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15388">
            <a:off x="7881512" y="1901996"/>
            <a:ext cx="2719310" cy="33369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527537" y="5434264"/>
            <a:ext cx="3982720" cy="1200329"/>
          </a:xfrm>
          <a:prstGeom prst="rect">
            <a:avLst/>
          </a:prstGeom>
        </p:spPr>
        <p:txBody>
          <a:bodyPr wrap="square">
            <a:spAutoFit/>
          </a:bodyPr>
          <a:lstStyle/>
          <a:p>
            <a:r>
              <a:rPr lang="sq-AL" altLang="ja-JP" dirty="0"/>
              <a:t>https://www.dreamstime.com/stop-sign-street-near-french-quarter-covered-stickers-advertisements-new-orleans-image145247264</a:t>
            </a:r>
            <a:endParaRPr lang="ja-JP" altLang="en-US" dirty="0"/>
          </a:p>
        </p:txBody>
      </p:sp>
    </p:spTree>
    <p:extLst>
      <p:ext uri="{BB962C8B-B14F-4D97-AF65-F5344CB8AC3E}">
        <p14:creationId xmlns:p14="http://schemas.microsoft.com/office/powerpoint/2010/main" val="233766310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Picture 1"/>
          <p:cNvPicPr/>
          <p:nvPr/>
        </p:nvPicPr>
        <p:blipFill>
          <a:blip r:embed="rId3"/>
          <a:stretch/>
        </p:blipFill>
        <p:spPr>
          <a:xfrm>
            <a:off x="0" y="579120"/>
            <a:ext cx="12192000" cy="5730240"/>
          </a:xfrm>
          <a:prstGeom prst="rect">
            <a:avLst/>
          </a:prstGeom>
          <a:ln>
            <a:noFill/>
          </a:ln>
        </p:spPr>
      </p:pic>
      <p:sp>
        <p:nvSpPr>
          <p:cNvPr id="2" name="Rectangle 1"/>
          <p:cNvSpPr/>
          <p:nvPr/>
        </p:nvSpPr>
        <p:spPr>
          <a:xfrm>
            <a:off x="2973359" y="6387513"/>
            <a:ext cx="6245281" cy="369332"/>
          </a:xfrm>
          <a:prstGeom prst="rect">
            <a:avLst/>
          </a:prstGeom>
        </p:spPr>
        <p:txBody>
          <a:bodyPr wrap="square">
            <a:spAutoFit/>
          </a:bodyPr>
          <a:lstStyle/>
          <a:p>
            <a:pPr lvl="0" algn="ctr"/>
            <a:r>
              <a:rPr lang="en-US" altLang="ja-JP" dirty="0" smtClean="0"/>
              <a:t>http</a:t>
            </a:r>
            <a:r>
              <a:rPr lang="en-US" altLang="ja-JP" dirty="0"/>
              <a:t>://bair.berkeley.edu/blog/2017/12/30/yolo-attack</a:t>
            </a:r>
            <a:r>
              <a:rPr lang="en-US" altLang="ja-JP" spc="-1" dirty="0">
                <a:solidFill>
                  <a:srgbClr val="000000"/>
                </a:solidFill>
              </a:rPr>
              <a:t>/</a:t>
            </a:r>
          </a:p>
        </p:txBody>
      </p:sp>
    </p:spTree>
    <p:extLst>
      <p:ext uri="{BB962C8B-B14F-4D97-AF65-F5344CB8AC3E}">
        <p14:creationId xmlns:p14="http://schemas.microsoft.com/office/powerpoint/2010/main" val="216793719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p:nvPr/>
        </p:nvPicPr>
        <p:blipFill>
          <a:blip r:embed="rId2"/>
          <a:stretch/>
        </p:blipFill>
        <p:spPr>
          <a:xfrm>
            <a:off x="686602" y="695729"/>
            <a:ext cx="10818795" cy="5671509"/>
          </a:xfrm>
          <a:prstGeom prst="rect">
            <a:avLst/>
          </a:prstGeom>
          <a:ln>
            <a:noFill/>
          </a:ln>
        </p:spPr>
      </p:pic>
      <p:sp>
        <p:nvSpPr>
          <p:cNvPr id="4" name="CustomShape 1"/>
          <p:cNvSpPr/>
          <p:nvPr/>
        </p:nvSpPr>
        <p:spPr>
          <a:xfrm flipH="1" flipV="1">
            <a:off x="6229926" y="3429000"/>
            <a:ext cx="2784765" cy="1476625"/>
          </a:xfrm>
          <a:custGeom>
            <a:avLst/>
            <a:gdLst/>
            <a:ahLst/>
            <a:cxnLst/>
            <a:rect l="l" t="t" r="r" b="b"/>
            <a:pathLst>
              <a:path w="21600" h="21600">
                <a:moveTo>
                  <a:pt x="0" y="0"/>
                </a:moveTo>
                <a:lnTo>
                  <a:pt x="21600" y="21600"/>
                </a:lnTo>
              </a:path>
            </a:pathLst>
          </a:custGeom>
          <a:noFill/>
          <a:ln w="76320">
            <a:solidFill>
              <a:srgbClr val="FFFF00"/>
            </a:solidFill>
            <a:round/>
            <a:tailEnd type="triangle" w="med" len="med"/>
          </a:ln>
          <a:effectLst>
            <a:outerShdw blurRad="40000" dist="23000" dir="5400000" rotWithShape="0">
              <a:srgbClr val="000000">
                <a:alpha val="35000"/>
              </a:srgbClr>
            </a:outerShdw>
          </a:effectLst>
        </p:spPr>
        <p:style>
          <a:lnRef idx="3">
            <a:schemeClr val="accent4"/>
          </a:lnRef>
          <a:fillRef idx="0">
            <a:schemeClr val="accent4"/>
          </a:fillRef>
          <a:effectRef idx="2">
            <a:schemeClr val="accent4"/>
          </a:effectRef>
          <a:fontRef idx="minor"/>
        </p:style>
      </p:sp>
      <p:sp>
        <p:nvSpPr>
          <p:cNvPr id="2" name="Rectangle 1"/>
          <p:cNvSpPr/>
          <p:nvPr/>
        </p:nvSpPr>
        <p:spPr>
          <a:xfrm>
            <a:off x="1992429" y="6367238"/>
            <a:ext cx="7902341" cy="369332"/>
          </a:xfrm>
          <a:prstGeom prst="rect">
            <a:avLst/>
          </a:prstGeom>
        </p:spPr>
        <p:txBody>
          <a:bodyPr wrap="square">
            <a:spAutoFit/>
          </a:bodyPr>
          <a:lstStyle/>
          <a:p>
            <a:r>
              <a:rPr lang="sq-AL" altLang="ja-JP" dirty="0"/>
              <a:t>https://workplacetablet.com/2017/12/18/making-self-driving-cars-hallucinate/</a:t>
            </a:r>
            <a:endParaRPr lang="ja-JP" altLang="en-US" dirty="0"/>
          </a:p>
        </p:txBody>
      </p:sp>
    </p:spTree>
    <p:extLst>
      <p:ext uri="{BB962C8B-B14F-4D97-AF65-F5344CB8AC3E}">
        <p14:creationId xmlns:p14="http://schemas.microsoft.com/office/powerpoint/2010/main" val="12567105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144" y="746235"/>
            <a:ext cx="8516335" cy="3608168"/>
          </a:xfrm>
          <a:prstGeom prst="rect">
            <a:avLst/>
          </a:prstGeom>
        </p:spPr>
      </p:pic>
      <p:sp>
        <p:nvSpPr>
          <p:cNvPr id="3" name="Rectangle 2"/>
          <p:cNvSpPr/>
          <p:nvPr/>
        </p:nvSpPr>
        <p:spPr>
          <a:xfrm>
            <a:off x="-15767" y="4169737"/>
            <a:ext cx="8842156" cy="369332"/>
          </a:xfrm>
          <a:prstGeom prst="rect">
            <a:avLst/>
          </a:prstGeom>
        </p:spPr>
        <p:txBody>
          <a:bodyPr wrap="square">
            <a:spAutoFit/>
          </a:bodyPr>
          <a:lstStyle/>
          <a:p>
            <a:pPr algn="ctr"/>
            <a:r>
              <a:rPr lang="sq-AL" altLang="ja-JP" dirty="0">
                <a:hlinkClick r:id="rId3"/>
              </a:rPr>
              <a:t>https://blog.csiro.au/vaccinating-machine-learning-against-attacks/</a:t>
            </a:r>
            <a:endParaRPr lang="ja-JP" altLang="en-US" dirty="0"/>
          </a:p>
        </p:txBody>
      </p:sp>
      <p:pic>
        <p:nvPicPr>
          <p:cNvPr id="4" name="Picture 3"/>
          <p:cNvPicPr>
            <a:picLocks noChangeAspect="1"/>
          </p:cNvPicPr>
          <p:nvPr/>
        </p:nvPicPr>
        <p:blipFill>
          <a:blip r:embed="rId4"/>
          <a:stretch>
            <a:fillRect/>
          </a:stretch>
        </p:blipFill>
        <p:spPr>
          <a:xfrm>
            <a:off x="2764221" y="4803989"/>
            <a:ext cx="9017875" cy="1539032"/>
          </a:xfrm>
          <a:prstGeom prst="rect">
            <a:avLst/>
          </a:prstGeom>
          <a:ln>
            <a:solidFill>
              <a:srgbClr val="800000"/>
            </a:solidFill>
          </a:ln>
        </p:spPr>
      </p:pic>
      <p:sp>
        <p:nvSpPr>
          <p:cNvPr id="5" name="Rectangle 4"/>
          <p:cNvSpPr/>
          <p:nvPr/>
        </p:nvSpPr>
        <p:spPr>
          <a:xfrm>
            <a:off x="2953404" y="6343021"/>
            <a:ext cx="8923282" cy="369332"/>
          </a:xfrm>
          <a:prstGeom prst="rect">
            <a:avLst/>
          </a:prstGeom>
        </p:spPr>
        <p:txBody>
          <a:bodyPr wrap="square">
            <a:spAutoFit/>
          </a:bodyPr>
          <a:lstStyle/>
          <a:p>
            <a:r>
              <a:rPr lang="sq-AL" altLang="ja-JP" dirty="0">
                <a:hlinkClick r:id="rId5"/>
              </a:rPr>
              <a:t>http://www.wildml.com/2015/11/understanding-convolutional-neural-networks-for-nlp/</a:t>
            </a:r>
            <a:endParaRPr lang="ja-JP" altLang="en-US" dirty="0"/>
          </a:p>
        </p:txBody>
      </p:sp>
    </p:spTree>
    <p:extLst>
      <p:ext uri="{BB962C8B-B14F-4D97-AF65-F5344CB8AC3E}">
        <p14:creationId xmlns:p14="http://schemas.microsoft.com/office/powerpoint/2010/main" val="30166010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idget Driscoll, circled, in a family photo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084" y="1228436"/>
            <a:ext cx="4538230" cy="43692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63857" y="5682735"/>
            <a:ext cx="5070683" cy="369332"/>
          </a:xfrm>
          <a:prstGeom prst="rect">
            <a:avLst/>
          </a:prstGeom>
        </p:spPr>
        <p:txBody>
          <a:bodyPr wrap="none">
            <a:spAutoFit/>
          </a:bodyPr>
          <a:lstStyle/>
          <a:p>
            <a:r>
              <a:rPr lang="sq-AL" altLang="ja-JP" dirty="0">
                <a:hlinkClick r:id="rId3"/>
              </a:rPr>
              <a:t>https://www.bbc.com/news/magazine-10987606</a:t>
            </a:r>
            <a:endParaRPr lang="ja-JP" altLang="en-US" dirty="0"/>
          </a:p>
        </p:txBody>
      </p:sp>
    </p:spTree>
    <p:extLst>
      <p:ext uri="{BB962C8B-B14F-4D97-AF65-F5344CB8AC3E}">
        <p14:creationId xmlns:p14="http://schemas.microsoft.com/office/powerpoint/2010/main" val="8136916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4010"/>
            <a:ext cx="12191999" cy="5784415"/>
          </a:xfrm>
          <a:prstGeom prst="rect">
            <a:avLst/>
          </a:prstGeom>
        </p:spPr>
      </p:pic>
      <p:sp>
        <p:nvSpPr>
          <p:cNvPr id="3" name="Rectangle 2"/>
          <p:cNvSpPr/>
          <p:nvPr/>
        </p:nvSpPr>
        <p:spPr>
          <a:xfrm>
            <a:off x="200526" y="6378425"/>
            <a:ext cx="11790947" cy="369332"/>
          </a:xfrm>
          <a:prstGeom prst="rect">
            <a:avLst/>
          </a:prstGeom>
        </p:spPr>
        <p:txBody>
          <a:bodyPr wrap="square">
            <a:spAutoFit/>
          </a:bodyPr>
          <a:lstStyle/>
          <a:p>
            <a:pPr algn="ctr"/>
            <a:r>
              <a:rPr lang="en-US" altLang="ja-JP" dirty="0"/>
              <a:t>Source:</a:t>
            </a:r>
            <a:r>
              <a:rPr lang="ja-JP" altLang="en-US" dirty="0"/>
              <a:t>　</a:t>
            </a:r>
            <a:r>
              <a:rPr lang="en-US" altLang="ja-JP" dirty="0">
                <a:hlinkClick r:id="rId4"/>
              </a:rPr>
              <a:t>https://</a:t>
            </a:r>
            <a:r>
              <a:rPr lang="en-US" altLang="ja-JP" dirty="0" smtClean="0">
                <a:hlinkClick r:id="rId4"/>
              </a:rPr>
              <a:t>arxiv.org/pdf/1907.05274.pdf</a:t>
            </a:r>
            <a:r>
              <a:rPr lang="ja-JP" altLang="en-US" dirty="0" smtClean="0"/>
              <a:t>：　</a:t>
            </a:r>
            <a:r>
              <a:rPr lang="en-US" altLang="ja-JP" dirty="0" smtClean="0"/>
              <a:t>By </a:t>
            </a:r>
            <a:r>
              <a:rPr lang="en-US" altLang="ja-JP" dirty="0"/>
              <a:t>Liu </a:t>
            </a:r>
            <a:r>
              <a:rPr lang="en-US" altLang="ja-JP" dirty="0" err="1"/>
              <a:t>Letao</a:t>
            </a:r>
            <a:r>
              <a:rPr lang="en-US" altLang="ja-JP" dirty="0"/>
              <a:t>, Martin </a:t>
            </a:r>
            <a:r>
              <a:rPr lang="en-US" altLang="ja-JP" dirty="0" err="1"/>
              <a:t>Saerbeck</a:t>
            </a:r>
            <a:r>
              <a:rPr lang="en-US" altLang="ja-JP" dirty="0"/>
              <a:t>, and Justin </a:t>
            </a:r>
            <a:r>
              <a:rPr lang="en-US" altLang="ja-JP" dirty="0" err="1"/>
              <a:t>Dauwels</a:t>
            </a:r>
            <a:endParaRPr lang="en-US" altLang="ja-JP" dirty="0"/>
          </a:p>
        </p:txBody>
      </p:sp>
    </p:spTree>
    <p:extLst>
      <p:ext uri="{BB962C8B-B14F-4D97-AF65-F5344CB8AC3E}">
        <p14:creationId xmlns:p14="http://schemas.microsoft.com/office/powerpoint/2010/main" val="144068262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0" y="1549667"/>
            <a:ext cx="12192000" cy="3455470"/>
          </a:xfrm>
        </p:spPr>
        <p:txBody>
          <a:bodyPr/>
          <a:lstStyle/>
          <a:p>
            <a:pPr algn="ctr"/>
            <a:r>
              <a:rPr kumimoji="1" lang="en-US" altLang="ja-JP" sz="4000" dirty="0" smtClean="0">
                <a:latin typeface="+mj-lt"/>
              </a:rPr>
              <a:t>The Edge Cases</a:t>
            </a:r>
          </a:p>
          <a:p>
            <a:pPr algn="ctr"/>
            <a:endParaRPr kumimoji="1" lang="en-US" altLang="ja-JP" sz="4000" dirty="0" smtClean="0">
              <a:latin typeface="+mj-lt"/>
            </a:endParaRPr>
          </a:p>
          <a:p>
            <a:pPr algn="ctr"/>
            <a:r>
              <a:rPr lang="en-US" altLang="ja-JP" sz="4000" dirty="0" smtClean="0">
                <a:latin typeface="+mj-lt"/>
              </a:rPr>
              <a:t>Cases you do not expect to be a problem for ML</a:t>
            </a:r>
          </a:p>
          <a:p>
            <a:pPr algn="ctr"/>
            <a:r>
              <a:rPr kumimoji="1" lang="en-US" altLang="ja-JP" sz="4000" dirty="0" smtClean="0">
                <a:latin typeface="+mj-lt"/>
              </a:rPr>
              <a:t>Very often at unpredictable for a human</a:t>
            </a:r>
            <a:endParaRPr kumimoji="1" lang="ja-JP" altLang="en-US" sz="4000" dirty="0">
              <a:latin typeface="+mj-lt"/>
            </a:endParaRPr>
          </a:p>
        </p:txBody>
      </p:sp>
    </p:spTree>
    <p:extLst>
      <p:ext uri="{BB962C8B-B14F-4D97-AF65-F5344CB8AC3E}">
        <p14:creationId xmlns:p14="http://schemas.microsoft.com/office/powerpoint/2010/main" val="39284651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737" y="1126554"/>
            <a:ext cx="10106526" cy="4773731"/>
          </a:xfrm>
          <a:prstGeom prst="rect">
            <a:avLst/>
          </a:prstGeom>
        </p:spPr>
      </p:pic>
      <p:sp>
        <p:nvSpPr>
          <p:cNvPr id="3" name="Rectangle 2"/>
          <p:cNvSpPr/>
          <p:nvPr/>
        </p:nvSpPr>
        <p:spPr>
          <a:xfrm>
            <a:off x="2387065" y="6108918"/>
            <a:ext cx="8114097" cy="369332"/>
          </a:xfrm>
          <a:prstGeom prst="rect">
            <a:avLst/>
          </a:prstGeom>
        </p:spPr>
        <p:txBody>
          <a:bodyPr wrap="square">
            <a:spAutoFit/>
          </a:bodyPr>
          <a:lstStyle/>
          <a:p>
            <a:r>
              <a:rPr lang="sq-AL" altLang="ja-JP" dirty="0">
                <a:hlinkClick r:id="rId3"/>
              </a:rPr>
              <a:t>http://users.ece.cmu.edu/~koopman/lectures/Koopman19_SSS_slides.pdf</a:t>
            </a:r>
            <a:endParaRPr lang="ja-JP" altLang="en-US" dirty="0"/>
          </a:p>
        </p:txBody>
      </p:sp>
    </p:spTree>
    <p:extLst>
      <p:ext uri="{BB962C8B-B14F-4D97-AF65-F5344CB8AC3E}">
        <p14:creationId xmlns:p14="http://schemas.microsoft.com/office/powerpoint/2010/main" val="27146358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395" y="933650"/>
            <a:ext cx="5236188" cy="3753853"/>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817" y="933650"/>
            <a:ext cx="4190427" cy="4793381"/>
          </a:xfrm>
          <a:prstGeom prst="rect">
            <a:avLst/>
          </a:prstGeom>
        </p:spPr>
      </p:pic>
      <p:sp>
        <p:nvSpPr>
          <p:cNvPr id="5" name="Rectangle 4"/>
          <p:cNvSpPr/>
          <p:nvPr/>
        </p:nvSpPr>
        <p:spPr>
          <a:xfrm>
            <a:off x="2107932" y="6080042"/>
            <a:ext cx="8114097" cy="369332"/>
          </a:xfrm>
          <a:prstGeom prst="rect">
            <a:avLst/>
          </a:prstGeom>
        </p:spPr>
        <p:txBody>
          <a:bodyPr wrap="square">
            <a:spAutoFit/>
          </a:bodyPr>
          <a:lstStyle/>
          <a:p>
            <a:r>
              <a:rPr lang="sq-AL" altLang="ja-JP" dirty="0">
                <a:hlinkClick r:id="rId4"/>
              </a:rPr>
              <a:t>http://users.ece.cmu.edu/~koopman/lectures/Koopman19_SSS_slides.pdf</a:t>
            </a:r>
            <a:endParaRPr lang="ja-JP" altLang="en-US" dirty="0"/>
          </a:p>
        </p:txBody>
      </p:sp>
    </p:spTree>
    <p:extLst>
      <p:ext uri="{BB962C8B-B14F-4D97-AF65-F5344CB8AC3E}">
        <p14:creationId xmlns:p14="http://schemas.microsoft.com/office/powerpoint/2010/main" val="15851633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8821" y="772700"/>
            <a:ext cx="3450118" cy="2774886"/>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455" y="772700"/>
            <a:ext cx="5051836" cy="5312599"/>
          </a:xfrm>
          <a:prstGeom prst="rect">
            <a:avLst/>
          </a:prstGeom>
        </p:spPr>
      </p:pic>
      <p:sp>
        <p:nvSpPr>
          <p:cNvPr id="4" name="Rectangle 3"/>
          <p:cNvSpPr/>
          <p:nvPr/>
        </p:nvSpPr>
        <p:spPr>
          <a:xfrm>
            <a:off x="2234056" y="6290249"/>
            <a:ext cx="8114097" cy="369332"/>
          </a:xfrm>
          <a:prstGeom prst="rect">
            <a:avLst/>
          </a:prstGeom>
        </p:spPr>
        <p:txBody>
          <a:bodyPr wrap="square">
            <a:spAutoFit/>
          </a:bodyPr>
          <a:lstStyle/>
          <a:p>
            <a:r>
              <a:rPr lang="sq-AL" altLang="ja-JP" dirty="0">
                <a:hlinkClick r:id="rId4"/>
              </a:rPr>
              <a:t>http://users.ece.cmu.edu/~koopman/lectures/Koopman19_SSS_slides.pdf</a:t>
            </a:r>
            <a:endParaRPr lang="ja-JP" altLang="en-US" dirty="0"/>
          </a:p>
        </p:txBody>
      </p:sp>
    </p:spTree>
    <p:extLst>
      <p:ext uri="{BB962C8B-B14F-4D97-AF65-F5344CB8AC3E}">
        <p14:creationId xmlns:p14="http://schemas.microsoft.com/office/powerpoint/2010/main" val="24284026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394" y="746234"/>
            <a:ext cx="10145027" cy="557049"/>
          </a:xfrm>
          <a:ln>
            <a:noFill/>
          </a:ln>
        </p:spPr>
        <p:txBody>
          <a:bodyPr/>
          <a:lstStyle/>
          <a:p>
            <a:pPr algn="just"/>
            <a:r>
              <a:rPr lang="en-US" altLang="ja-JP" dirty="0" smtClean="0"/>
              <a:t>Accidents with autonomous </a:t>
            </a:r>
            <a:r>
              <a:rPr lang="en-US" altLang="ja-JP" dirty="0"/>
              <a:t>v</a:t>
            </a:r>
            <a:r>
              <a:rPr lang="en-US" altLang="ja-JP" dirty="0" smtClean="0"/>
              <a:t>ehicles</a:t>
            </a:r>
            <a:endParaRPr kumimoji="1" lang="ja-JP" altLang="en-US" dirty="0"/>
          </a:p>
        </p:txBody>
      </p:sp>
      <p:sp>
        <p:nvSpPr>
          <p:cNvPr id="3" name="Content Placeholder 2"/>
          <p:cNvSpPr>
            <a:spLocks noGrp="1"/>
          </p:cNvSpPr>
          <p:nvPr>
            <p:ph idx="1"/>
          </p:nvPr>
        </p:nvSpPr>
        <p:spPr>
          <a:xfrm>
            <a:off x="1097280" y="1636295"/>
            <a:ext cx="10663796" cy="4860758"/>
          </a:xfrm>
        </p:spPr>
        <p:txBody>
          <a:bodyPr/>
          <a:lstStyle/>
          <a:p>
            <a:r>
              <a:rPr lang="en-US" altLang="ja-JP" dirty="0" smtClean="0"/>
              <a:t>Leaving aside accidents caused by    </a:t>
            </a:r>
          </a:p>
          <a:p>
            <a:r>
              <a:rPr lang="en-US" altLang="ja-JP" dirty="0"/>
              <a:t>	* human </a:t>
            </a:r>
            <a:r>
              <a:rPr lang="en-US" altLang="ja-JP" dirty="0" smtClean="0"/>
              <a:t>behavior </a:t>
            </a:r>
            <a:endParaRPr lang="en-US" altLang="ja-JP" dirty="0"/>
          </a:p>
          <a:p>
            <a:r>
              <a:rPr lang="en-US" altLang="ja-JP" dirty="0"/>
              <a:t>		- other participants in traffic (sudden movements)</a:t>
            </a:r>
          </a:p>
          <a:p>
            <a:r>
              <a:rPr lang="en-US" altLang="ja-JP" dirty="0"/>
              <a:t>		- </a:t>
            </a:r>
            <a:r>
              <a:rPr lang="en-US" altLang="ja-JP" dirty="0" smtClean="0"/>
              <a:t>vehicle outside the Operational Design Domain (driving </a:t>
            </a:r>
            <a:r>
              <a:rPr lang="en-US" altLang="ja-JP" dirty="0"/>
              <a:t>in bad </a:t>
            </a:r>
            <a:r>
              <a:rPr lang="en-US" altLang="ja-JP" dirty="0" smtClean="0"/>
              <a:t>			weather, not cleaning </a:t>
            </a:r>
            <a:r>
              <a:rPr lang="en-US" altLang="ja-JP" dirty="0"/>
              <a:t>sensors, </a:t>
            </a:r>
            <a:r>
              <a:rPr lang="en-US" altLang="ja-JP" dirty="0" smtClean="0"/>
              <a:t>…)</a:t>
            </a:r>
          </a:p>
          <a:p>
            <a:r>
              <a:rPr lang="en-US" altLang="ja-JP" dirty="0"/>
              <a:t>	</a:t>
            </a:r>
            <a:r>
              <a:rPr lang="en-US" altLang="ja-JP" dirty="0" smtClean="0"/>
              <a:t>	- failure to update software</a:t>
            </a:r>
          </a:p>
          <a:p>
            <a:r>
              <a:rPr lang="en-US" altLang="ja-JP" dirty="0"/>
              <a:t>	* mechanical breakdown of the </a:t>
            </a:r>
            <a:r>
              <a:rPr lang="en-US" altLang="ja-JP" dirty="0" smtClean="0"/>
              <a:t>vehicle</a:t>
            </a:r>
          </a:p>
          <a:p>
            <a:endParaRPr lang="en-US" altLang="ja-JP" dirty="0"/>
          </a:p>
          <a:p>
            <a:r>
              <a:rPr lang="en-US" altLang="ja-JP" b="1" dirty="0" smtClean="0">
                <a:solidFill>
                  <a:srgbClr val="800000"/>
                </a:solidFill>
              </a:rPr>
              <a:t>And focusing on the </a:t>
            </a:r>
            <a:r>
              <a:rPr lang="en-US" altLang="ja-JP" b="1" u="heavy" dirty="0" smtClean="0">
                <a:solidFill>
                  <a:srgbClr val="800000"/>
                </a:solidFill>
                <a:uFill>
                  <a:solidFill>
                    <a:srgbClr val="800000"/>
                  </a:solidFill>
                </a:uFill>
              </a:rPr>
              <a:t>failure </a:t>
            </a:r>
            <a:r>
              <a:rPr lang="en-US" altLang="ja-JP" b="1" u="heavy" dirty="0">
                <a:solidFill>
                  <a:srgbClr val="800000"/>
                </a:solidFill>
                <a:uFill>
                  <a:solidFill>
                    <a:srgbClr val="800000"/>
                  </a:solidFill>
                </a:uFill>
              </a:rPr>
              <a:t>of the artificial intelligence (AI)</a:t>
            </a:r>
          </a:p>
          <a:p>
            <a:endParaRPr kumimoji="1" lang="ja-JP" altLang="en-US" dirty="0"/>
          </a:p>
        </p:txBody>
      </p:sp>
    </p:spTree>
    <p:extLst>
      <p:ext uri="{BB962C8B-B14F-4D97-AF65-F5344CB8AC3E}">
        <p14:creationId xmlns:p14="http://schemas.microsoft.com/office/powerpoint/2010/main" val="24754540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846" y="712269"/>
            <a:ext cx="10334325" cy="519764"/>
          </a:xfrm>
          <a:ln>
            <a:noFill/>
          </a:ln>
        </p:spPr>
        <p:txBody>
          <a:bodyPr/>
          <a:lstStyle/>
          <a:p>
            <a:pPr algn="just"/>
            <a:r>
              <a:rPr lang="en-US" altLang="ja-JP" dirty="0" smtClean="0"/>
              <a:t>An immediate legal response: operator liability</a:t>
            </a:r>
            <a:endParaRPr kumimoji="1" lang="ja-JP" altLang="en-US" dirty="0"/>
          </a:p>
        </p:txBody>
      </p:sp>
      <p:sp>
        <p:nvSpPr>
          <p:cNvPr id="3" name="Content Placeholder 2"/>
          <p:cNvSpPr>
            <a:spLocks noGrp="1"/>
          </p:cNvSpPr>
          <p:nvPr>
            <p:ph sz="half" idx="1"/>
          </p:nvPr>
        </p:nvSpPr>
        <p:spPr>
          <a:xfrm>
            <a:off x="952901" y="1453414"/>
            <a:ext cx="5585861" cy="5053263"/>
          </a:xfrm>
        </p:spPr>
        <p:txBody>
          <a:bodyPr/>
          <a:lstStyle/>
          <a:p>
            <a:r>
              <a:rPr lang="en-US" altLang="ja-JP" dirty="0" smtClean="0">
                <a:solidFill>
                  <a:srgbClr val="800000"/>
                </a:solidFill>
              </a:rPr>
              <a:t>Human defined as </a:t>
            </a:r>
            <a:r>
              <a:rPr kumimoji="1" lang="en-US" altLang="ja-JP" dirty="0" smtClean="0">
                <a:solidFill>
                  <a:srgbClr val="800000"/>
                </a:solidFill>
              </a:rPr>
              <a:t>operator</a:t>
            </a:r>
          </a:p>
          <a:p>
            <a:r>
              <a:rPr lang="en-US" altLang="ja-JP" dirty="0"/>
              <a:t>	</a:t>
            </a:r>
          </a:p>
          <a:p>
            <a:r>
              <a:rPr lang="en-US" altLang="ja-JP" dirty="0" smtClean="0"/>
              <a:t>	the one engaging the vehicle</a:t>
            </a:r>
          </a:p>
          <a:p>
            <a:r>
              <a:rPr kumimoji="1" lang="en-US" altLang="ja-JP" dirty="0" smtClean="0"/>
              <a:t>	</a:t>
            </a:r>
          </a:p>
          <a:p>
            <a:r>
              <a:rPr lang="en-US" altLang="ja-JP" dirty="0"/>
              <a:t>	</a:t>
            </a:r>
            <a:r>
              <a:rPr kumimoji="1" lang="en-US" altLang="ja-JP" dirty="0" smtClean="0"/>
              <a:t>the one sitting at the driver seat</a:t>
            </a:r>
          </a:p>
          <a:p>
            <a:r>
              <a:rPr lang="en-US" altLang="ja-JP" dirty="0" smtClean="0"/>
              <a:t>	</a:t>
            </a:r>
          </a:p>
          <a:p>
            <a:r>
              <a:rPr lang="en-US" altLang="ja-JP" dirty="0"/>
              <a:t>	</a:t>
            </a:r>
            <a:r>
              <a:rPr lang="en-US" altLang="ja-JP" dirty="0" smtClean="0"/>
              <a:t>the one that pushes the start button</a:t>
            </a:r>
          </a:p>
          <a:p>
            <a:r>
              <a:rPr lang="en-US" altLang="ja-JP" dirty="0" smtClean="0"/>
              <a:t>	</a:t>
            </a:r>
          </a:p>
          <a:p>
            <a:r>
              <a:rPr lang="en-US" altLang="ja-JP" dirty="0"/>
              <a:t>	</a:t>
            </a:r>
            <a:r>
              <a:rPr lang="en-US" altLang="ja-JP" dirty="0" smtClean="0"/>
              <a:t>the </a:t>
            </a:r>
            <a:r>
              <a:rPr kumimoji="1" lang="en-US" altLang="ja-JP" dirty="0" smtClean="0"/>
              <a:t>owner of the vehicle</a:t>
            </a:r>
          </a:p>
          <a:p>
            <a:endParaRPr kumimoji="1" lang="en-US" altLang="ja-JP" dirty="0" smtClean="0"/>
          </a:p>
        </p:txBody>
      </p:sp>
    </p:spTree>
    <p:extLst>
      <p:ext uri="{BB962C8B-B14F-4D97-AF65-F5344CB8AC3E}">
        <p14:creationId xmlns:p14="http://schemas.microsoft.com/office/powerpoint/2010/main" val="1765468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4577" y="877136"/>
            <a:ext cx="10043962" cy="491836"/>
          </a:xfrm>
          <a:ln>
            <a:noFill/>
          </a:ln>
        </p:spPr>
        <p:txBody>
          <a:bodyPr/>
          <a:lstStyle/>
          <a:p>
            <a:pPr algn="just"/>
            <a:r>
              <a:rPr lang="en-US" altLang="ja-JP" dirty="0" smtClean="0"/>
              <a:t>Rethinking the legal response</a:t>
            </a:r>
            <a:endParaRPr kumimoji="1" lang="ja-JP" altLang="en-US" dirty="0"/>
          </a:p>
        </p:txBody>
      </p:sp>
      <p:sp>
        <p:nvSpPr>
          <p:cNvPr id="4" name="Content Placeholder 3"/>
          <p:cNvSpPr>
            <a:spLocks noGrp="1"/>
          </p:cNvSpPr>
          <p:nvPr>
            <p:ph idx="1"/>
          </p:nvPr>
        </p:nvSpPr>
        <p:spPr>
          <a:xfrm>
            <a:off x="767254" y="1368972"/>
            <a:ext cx="10871200" cy="1346040"/>
          </a:xfrm>
        </p:spPr>
        <p:txBody>
          <a:bodyPr/>
          <a:lstStyle/>
          <a:p>
            <a:endParaRPr lang="en-US" altLang="ja-JP" dirty="0" smtClean="0"/>
          </a:p>
          <a:p>
            <a:r>
              <a:rPr kumimoji="1" lang="en-US" altLang="ja-JP" b="1" dirty="0" smtClean="0"/>
              <a:t>Is it fair to look </a:t>
            </a:r>
            <a:r>
              <a:rPr lang="en-US" altLang="ja-JP" b="1" dirty="0" smtClean="0"/>
              <a:t>at the ‘</a:t>
            </a:r>
            <a:r>
              <a:rPr kumimoji="1" lang="en-US" altLang="ja-JP" b="1" dirty="0" smtClean="0"/>
              <a:t>human’ operator to request compensation?</a:t>
            </a:r>
          </a:p>
          <a:p>
            <a:endParaRPr kumimoji="1" lang="en-US" altLang="ja-JP" b="1" dirty="0"/>
          </a:p>
        </p:txBody>
      </p:sp>
      <p:sp>
        <p:nvSpPr>
          <p:cNvPr id="5" name="Content Placeholder 3"/>
          <p:cNvSpPr txBox="1">
            <a:spLocks/>
          </p:cNvSpPr>
          <p:nvPr/>
        </p:nvSpPr>
        <p:spPr bwMode="auto">
          <a:xfrm>
            <a:off x="2539999" y="2749886"/>
            <a:ext cx="7325710" cy="3139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kumimoji="1"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2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endParaRPr lang="en-US" altLang="ja-JP" b="1" kern="0" dirty="0" smtClean="0"/>
          </a:p>
          <a:p>
            <a:pPr algn="just"/>
            <a:r>
              <a:rPr lang="en-US" altLang="ja-JP" kern="0" dirty="0" smtClean="0"/>
              <a:t>SAE level 3 vehicle – human drive when request to regain control </a:t>
            </a:r>
          </a:p>
          <a:p>
            <a:pPr algn="just"/>
            <a:endParaRPr lang="en-US" altLang="ja-JP" kern="0" dirty="0" smtClean="0"/>
          </a:p>
          <a:p>
            <a:pPr algn="just"/>
            <a:r>
              <a:rPr lang="en-US" altLang="ja-JP" kern="0" dirty="0" smtClean="0"/>
              <a:t>SAE level 4 or above vehicle - human has no role to play </a:t>
            </a:r>
          </a:p>
          <a:p>
            <a:endParaRPr lang="en-US" altLang="ja-JP" b="1" kern="0" dirty="0" smtClean="0"/>
          </a:p>
          <a:p>
            <a:endParaRPr lang="en-US" altLang="ja-JP" b="1" kern="0" dirty="0"/>
          </a:p>
        </p:txBody>
      </p:sp>
    </p:spTree>
    <p:extLst>
      <p:ext uri="{BB962C8B-B14F-4D97-AF65-F5344CB8AC3E}">
        <p14:creationId xmlns:p14="http://schemas.microsoft.com/office/powerpoint/2010/main" val="24592709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267" y="806190"/>
            <a:ext cx="10164278" cy="489528"/>
          </a:xfrm>
          <a:ln>
            <a:noFill/>
          </a:ln>
        </p:spPr>
        <p:txBody>
          <a:bodyPr/>
          <a:lstStyle/>
          <a:p>
            <a:pPr algn="just"/>
            <a:r>
              <a:rPr lang="en-US" altLang="ja-JP" dirty="0" smtClean="0"/>
              <a:t>If no, what are the alternatives?</a:t>
            </a:r>
            <a:endParaRPr kumimoji="1" lang="ja-JP" altLang="en-US" dirty="0"/>
          </a:p>
        </p:txBody>
      </p:sp>
      <p:sp>
        <p:nvSpPr>
          <p:cNvPr id="3" name="Content Placeholder 2"/>
          <p:cNvSpPr>
            <a:spLocks noGrp="1"/>
          </p:cNvSpPr>
          <p:nvPr>
            <p:ph idx="1"/>
          </p:nvPr>
        </p:nvSpPr>
        <p:spPr>
          <a:xfrm>
            <a:off x="1314920" y="1295718"/>
            <a:ext cx="9908139" cy="5252226"/>
          </a:xfrm>
        </p:spPr>
        <p:txBody>
          <a:bodyPr/>
          <a:lstStyle/>
          <a:p>
            <a:r>
              <a:rPr kumimoji="1" lang="en-US" altLang="ja-JP" dirty="0" smtClean="0"/>
              <a:t>Product Liability Law</a:t>
            </a:r>
          </a:p>
          <a:p>
            <a:r>
              <a:rPr lang="en-US" altLang="ja-JP" dirty="0"/>
              <a:t>	</a:t>
            </a:r>
            <a:r>
              <a:rPr lang="en-US" altLang="ja-JP" dirty="0" smtClean="0"/>
              <a:t>questions: 1) is AI a product? 2) When is AI defective? </a:t>
            </a:r>
          </a:p>
          <a:p>
            <a:r>
              <a:rPr kumimoji="1" lang="en-US" altLang="ja-JP" dirty="0" smtClean="0"/>
              <a:t>	problems: lengthy trials?</a:t>
            </a:r>
            <a:endParaRPr kumimoji="1" lang="en-US" altLang="ja-JP" dirty="0"/>
          </a:p>
          <a:p>
            <a:endParaRPr kumimoji="1" lang="en-US" altLang="ja-JP" dirty="0" smtClean="0"/>
          </a:p>
          <a:p>
            <a:r>
              <a:rPr kumimoji="1" lang="en-US" altLang="ja-JP" dirty="0" smtClean="0"/>
              <a:t>Negligence</a:t>
            </a:r>
          </a:p>
          <a:p>
            <a:r>
              <a:rPr lang="en-US" altLang="ja-JP" dirty="0" smtClean="0"/>
              <a:t>	questions: 1) what is the standard of care? </a:t>
            </a:r>
          </a:p>
          <a:p>
            <a:r>
              <a:rPr lang="en-US" altLang="ja-JP" dirty="0"/>
              <a:t>	</a:t>
            </a:r>
            <a:r>
              <a:rPr lang="en-US" altLang="ja-JP" dirty="0" smtClean="0"/>
              <a:t>problem: lengthy trial?</a:t>
            </a:r>
          </a:p>
          <a:p>
            <a:endParaRPr lang="en-US" altLang="ja-JP" dirty="0" smtClean="0"/>
          </a:p>
          <a:p>
            <a:r>
              <a:rPr lang="en-US" altLang="ja-JP" dirty="0" smtClean="0"/>
              <a:t>No-fault Liability</a:t>
            </a:r>
          </a:p>
          <a:p>
            <a:r>
              <a:rPr lang="en-US" altLang="ja-JP" dirty="0"/>
              <a:t>	</a:t>
            </a:r>
            <a:r>
              <a:rPr lang="en-US" altLang="ja-JP" dirty="0" smtClean="0"/>
              <a:t>questions re: organization: 1) insurer, 2) insurance taker</a:t>
            </a:r>
          </a:p>
          <a:p>
            <a:r>
              <a:rPr lang="en-US" altLang="ja-JP" dirty="0"/>
              <a:t>	</a:t>
            </a:r>
            <a:r>
              <a:rPr lang="en-US" altLang="ja-JP" dirty="0" smtClean="0"/>
              <a:t>problem: willingness of the insurance sector to change</a:t>
            </a:r>
            <a:endParaRPr lang="en-US" altLang="ja-JP" dirty="0"/>
          </a:p>
        </p:txBody>
      </p:sp>
    </p:spTree>
    <p:extLst>
      <p:ext uri="{BB962C8B-B14F-4D97-AF65-F5344CB8AC3E}">
        <p14:creationId xmlns:p14="http://schemas.microsoft.com/office/powerpoint/2010/main" val="13547042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821356"/>
            <a:ext cx="11480800" cy="574307"/>
          </a:xfrm>
          <a:ln>
            <a:noFill/>
          </a:ln>
        </p:spPr>
        <p:txBody>
          <a:bodyPr/>
          <a:lstStyle/>
          <a:p>
            <a:pPr algn="just"/>
            <a:r>
              <a:rPr kumimoji="1" lang="en-US" altLang="ja-JP" dirty="0" smtClean="0"/>
              <a:t>An engineering response </a:t>
            </a:r>
            <a:endParaRPr kumimoji="1" lang="ja-JP" altLang="en-US" dirty="0"/>
          </a:p>
        </p:txBody>
      </p:sp>
      <p:sp>
        <p:nvSpPr>
          <p:cNvPr id="3" name="Content Placeholder 2"/>
          <p:cNvSpPr>
            <a:spLocks noGrp="1"/>
          </p:cNvSpPr>
          <p:nvPr>
            <p:ph idx="1"/>
          </p:nvPr>
        </p:nvSpPr>
        <p:spPr>
          <a:xfrm>
            <a:off x="1237916" y="2444817"/>
            <a:ext cx="9417250" cy="2550696"/>
          </a:xfrm>
        </p:spPr>
        <p:txBody>
          <a:bodyPr/>
          <a:lstStyle/>
          <a:p>
            <a:r>
              <a:rPr kumimoji="1" lang="en-US" altLang="ja-JP" dirty="0" smtClean="0"/>
              <a:t>Solve the problem of </a:t>
            </a:r>
            <a:r>
              <a:rPr kumimoji="1" lang="en-US" altLang="ja-JP" b="1" dirty="0" smtClean="0"/>
              <a:t>adversarial machine learning</a:t>
            </a:r>
          </a:p>
          <a:p>
            <a:endParaRPr lang="en-US" altLang="ja-JP" dirty="0"/>
          </a:p>
          <a:p>
            <a:r>
              <a:rPr kumimoji="1" lang="en-US" altLang="ja-JP" dirty="0" smtClean="0"/>
              <a:t>Better definition of the </a:t>
            </a:r>
            <a:r>
              <a:rPr kumimoji="1" lang="en-US" altLang="ja-JP" b="1" dirty="0" smtClean="0"/>
              <a:t>operational design domain (ODD)</a:t>
            </a:r>
          </a:p>
          <a:p>
            <a:r>
              <a:rPr lang="en-US" altLang="ja-JP" dirty="0"/>
              <a:t>	</a:t>
            </a:r>
            <a:endParaRPr lang="en-US" altLang="ja-JP" dirty="0" smtClean="0"/>
          </a:p>
          <a:p>
            <a:r>
              <a:rPr lang="en-US" altLang="ja-JP" b="1" dirty="0" smtClean="0"/>
              <a:t>Safety by design: </a:t>
            </a:r>
            <a:r>
              <a:rPr kumimoji="1" lang="en-US" altLang="ja-JP" dirty="0" smtClean="0"/>
              <a:t>connectivity </a:t>
            </a:r>
          </a:p>
          <a:p>
            <a:endParaRPr lang="en-US" altLang="ja-JP" dirty="0"/>
          </a:p>
          <a:p>
            <a:r>
              <a:rPr kumimoji="1" lang="en-US" altLang="ja-JP" dirty="0" smtClean="0"/>
              <a:t>	</a:t>
            </a:r>
            <a:endParaRPr lang="en-US" altLang="ja-JP" dirty="0"/>
          </a:p>
          <a:p>
            <a:endParaRPr kumimoji="1" lang="ja-JP" altLang="en-US" dirty="0"/>
          </a:p>
        </p:txBody>
      </p:sp>
    </p:spTree>
    <p:extLst>
      <p:ext uri="{BB962C8B-B14F-4D97-AF65-F5344CB8AC3E}">
        <p14:creationId xmlns:p14="http://schemas.microsoft.com/office/powerpoint/2010/main" val="21742751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322467" y="2168236"/>
            <a:ext cx="5689599" cy="2521527"/>
          </a:xfrm>
          <a:ln>
            <a:solidFill>
              <a:srgbClr val="800000"/>
            </a:solidFill>
          </a:ln>
        </p:spPr>
        <p:txBody>
          <a:bodyPr/>
          <a:lstStyle/>
          <a:p>
            <a:pPr algn="ctr"/>
            <a:r>
              <a:rPr kumimoji="1" lang="en-US" altLang="ja-JP" sz="6000" dirty="0" smtClean="0"/>
              <a:t>Bridget Driscoll</a:t>
            </a:r>
            <a:endParaRPr kumimoji="1" lang="ja-JP" altLang="en-US" sz="6000" dirty="0"/>
          </a:p>
        </p:txBody>
      </p:sp>
      <p:sp>
        <p:nvSpPr>
          <p:cNvPr id="2" name="Oval 1"/>
          <p:cNvSpPr/>
          <p:nvPr/>
        </p:nvSpPr>
        <p:spPr bwMode="auto">
          <a:xfrm>
            <a:off x="7825340" y="4244740"/>
            <a:ext cx="4090736" cy="2021306"/>
          </a:xfrm>
          <a:prstGeom prst="ellipse">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dirty="0" smtClean="0">
                <a:ln>
                  <a:noFill/>
                </a:ln>
                <a:solidFill>
                  <a:schemeClr val="bg1"/>
                </a:solidFill>
                <a:effectLst/>
                <a:latin typeface="Arial" pitchFamily="-1" charset="0"/>
                <a:ea typeface="ＭＳ Ｐゴシック" pitchFamily="-1" charset="-128"/>
                <a:cs typeface="ＭＳ Ｐゴシック" pitchFamily="-1" charset="-128"/>
              </a:rPr>
              <a:t>1896</a:t>
            </a:r>
          </a:p>
          <a:p>
            <a:pPr marL="0" marR="0" indent="0" algn="ctr" defTabSz="914400" rtl="0" eaLnBrk="1" fontAlgn="base" latinLnBrk="0" hangingPunct="1">
              <a:lnSpc>
                <a:spcPct val="100000"/>
              </a:lnSpc>
              <a:spcBef>
                <a:spcPct val="0"/>
              </a:spcBef>
              <a:spcAft>
                <a:spcPct val="0"/>
              </a:spcAft>
              <a:buClrTx/>
              <a:buSzTx/>
              <a:buFontTx/>
              <a:buNone/>
              <a:tabLst/>
            </a:pPr>
            <a:r>
              <a:rPr kumimoji="0" lang="en-US" altLang="ja-JP" sz="2400" dirty="0" smtClean="0">
                <a:solidFill>
                  <a:schemeClr val="bg1"/>
                </a:solidFill>
                <a:latin typeface="Arial" pitchFamily="-1" charset="0"/>
                <a:ea typeface="ＭＳ Ｐゴシック" pitchFamily="-1" charset="-128"/>
                <a:cs typeface="ＭＳ Ｐゴシック" pitchFamily="-1" charset="-128"/>
              </a:rPr>
              <a:t>First pedestrian fatality by a car</a:t>
            </a:r>
            <a:endParaRPr kumimoji="0" lang="ja-JP" altLang="en-US" sz="2400" b="0" i="0" u="none" strike="noStrike" cap="none" normalizeH="0" baseline="0" dirty="0">
              <a:ln>
                <a:noFill/>
              </a:ln>
              <a:solidFill>
                <a:schemeClr val="bg1"/>
              </a:solidFill>
              <a:effectLst/>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12362739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Correcting adversarial machine learning</a:t>
            </a:r>
            <a:endParaRPr kumimoji="1" lang="ja-JP" altLang="en-US" dirty="0"/>
          </a:p>
        </p:txBody>
      </p:sp>
    </p:spTree>
    <p:extLst>
      <p:ext uri="{BB962C8B-B14F-4D97-AF65-F5344CB8AC3E}">
        <p14:creationId xmlns:p14="http://schemas.microsoft.com/office/powerpoint/2010/main" val="3672069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662725">
            <a:off x="6706916" y="1665170"/>
            <a:ext cx="4843396" cy="3782728"/>
          </a:xfrm>
          <a:prstGeom prst="rect">
            <a:avLst/>
          </a:prstGeom>
        </p:spPr>
      </p:pic>
      <p:pic>
        <p:nvPicPr>
          <p:cNvPr id="2" name="Picture 1"/>
          <p:cNvPicPr>
            <a:picLocks noChangeAspect="1"/>
          </p:cNvPicPr>
          <p:nvPr/>
        </p:nvPicPr>
        <p:blipFill>
          <a:blip r:embed="rId3"/>
          <a:stretch>
            <a:fillRect/>
          </a:stretch>
        </p:blipFill>
        <p:spPr>
          <a:xfrm rot="20694303">
            <a:off x="756142" y="1798827"/>
            <a:ext cx="4826719" cy="3819828"/>
          </a:xfrm>
          <a:prstGeom prst="rect">
            <a:avLst/>
          </a:prstGeom>
          <a:ln>
            <a:solidFill>
              <a:schemeClr val="tx1"/>
            </a:solidFill>
          </a:ln>
        </p:spPr>
      </p:pic>
      <p:sp>
        <p:nvSpPr>
          <p:cNvPr id="4" name="Title 3"/>
          <p:cNvSpPr>
            <a:spLocks noGrp="1"/>
          </p:cNvSpPr>
          <p:nvPr>
            <p:ph type="title"/>
          </p:nvPr>
        </p:nvSpPr>
        <p:spPr/>
        <p:txBody>
          <a:bodyPr/>
          <a:lstStyle/>
          <a:p>
            <a:r>
              <a:rPr kumimoji="1" lang="en-US" altLang="ja-JP" dirty="0" smtClean="0"/>
              <a:t>Unexpected changes to ODD</a:t>
            </a:r>
            <a:endParaRPr kumimoji="1" lang="ja-JP" altLang="en-US" dirty="0"/>
          </a:p>
        </p:txBody>
      </p:sp>
    </p:spTree>
    <p:extLst>
      <p:ext uri="{BB962C8B-B14F-4D97-AF65-F5344CB8AC3E}">
        <p14:creationId xmlns:p14="http://schemas.microsoft.com/office/powerpoint/2010/main" val="8405886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Connectivity </a:t>
            </a:r>
            <a:endParaRPr kumimoji="1" lang="ja-JP" altLang="en-US"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793" y="1367781"/>
            <a:ext cx="8903158" cy="4696135"/>
          </a:xfrm>
          <a:prstGeom prst="rect">
            <a:avLst/>
          </a:prstGeom>
        </p:spPr>
      </p:pic>
      <p:sp>
        <p:nvSpPr>
          <p:cNvPr id="4" name="Rectangle 3"/>
          <p:cNvSpPr/>
          <p:nvPr/>
        </p:nvSpPr>
        <p:spPr>
          <a:xfrm>
            <a:off x="1557793" y="6212497"/>
            <a:ext cx="3839513" cy="369332"/>
          </a:xfrm>
          <a:prstGeom prst="rect">
            <a:avLst/>
          </a:prstGeom>
        </p:spPr>
        <p:txBody>
          <a:bodyPr wrap="none">
            <a:spAutoFit/>
          </a:bodyPr>
          <a:lstStyle/>
          <a:p>
            <a:r>
              <a:rPr lang="sq-AL" altLang="ja-JP" dirty="0"/>
              <a:t>Source: Swaminathan Gopalswamy</a:t>
            </a:r>
          </a:p>
        </p:txBody>
      </p:sp>
    </p:spTree>
    <p:extLst>
      <p:ext uri="{BB962C8B-B14F-4D97-AF65-F5344CB8AC3E}">
        <p14:creationId xmlns:p14="http://schemas.microsoft.com/office/powerpoint/2010/main" val="23967104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199"/>
            <a:ext cx="8746156" cy="692217"/>
          </a:xfrm>
        </p:spPr>
        <p:txBody>
          <a:bodyPr/>
          <a:lstStyle/>
          <a:p>
            <a:r>
              <a:rPr kumimoji="1" lang="en-US" altLang="ja-JP" dirty="0" smtClean="0"/>
              <a:t>Connectivity: AIMES, CAST, A Nice City, etc.</a:t>
            </a:r>
            <a:endParaRPr kumimoji="1" lang="ja-JP" altLang="en-US" dirty="0"/>
          </a:p>
        </p:txBody>
      </p:sp>
      <p:pic>
        <p:nvPicPr>
          <p:cNvPr id="3" name="Picture 2"/>
          <p:cNvPicPr>
            <a:picLocks noChangeAspect="1"/>
          </p:cNvPicPr>
          <p:nvPr/>
        </p:nvPicPr>
        <p:blipFill>
          <a:blip r:embed="rId2"/>
          <a:stretch>
            <a:fillRect/>
          </a:stretch>
        </p:blipFill>
        <p:spPr>
          <a:xfrm>
            <a:off x="381000" y="1966762"/>
            <a:ext cx="3907857" cy="2605238"/>
          </a:xfrm>
          <a:prstGeom prst="rect">
            <a:avLst/>
          </a:prstGeom>
        </p:spPr>
      </p:pic>
      <p:pic>
        <p:nvPicPr>
          <p:cNvPr id="4" name="Picture 3"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1732" y="3545306"/>
            <a:ext cx="4834822" cy="2605238"/>
          </a:xfrm>
          <a:prstGeom prst="rect">
            <a:avLst/>
          </a:prstGeo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5282" y="1607899"/>
            <a:ext cx="3727642" cy="2082907"/>
          </a:xfrm>
          <a:prstGeom prst="rect">
            <a:avLst/>
          </a:prstGeom>
        </p:spPr>
      </p:pic>
      <p:sp>
        <p:nvSpPr>
          <p:cNvPr id="7" name="Rectangle 6"/>
          <p:cNvSpPr/>
          <p:nvPr/>
        </p:nvSpPr>
        <p:spPr>
          <a:xfrm>
            <a:off x="3694258" y="6217558"/>
            <a:ext cx="5432898" cy="369332"/>
          </a:xfrm>
          <a:prstGeom prst="rect">
            <a:avLst/>
          </a:prstGeom>
        </p:spPr>
        <p:txBody>
          <a:bodyPr wrap="none">
            <a:spAutoFit/>
          </a:bodyPr>
          <a:lstStyle/>
          <a:p>
            <a:r>
              <a:rPr lang="sq-AL" altLang="ja-JP" cap="all" dirty="0">
                <a:solidFill>
                  <a:srgbClr val="800000"/>
                </a:solidFill>
                <a:latin typeface="Open sans"/>
              </a:rPr>
              <a:t>CONNECTED AUTONOMOUS SAFE TECHNOLOGIES</a:t>
            </a:r>
            <a:endParaRPr lang="ja-JP" altLang="en-US" dirty="0">
              <a:solidFill>
                <a:srgbClr val="800000"/>
              </a:solidFill>
            </a:endParaRPr>
          </a:p>
        </p:txBody>
      </p:sp>
      <p:sp>
        <p:nvSpPr>
          <p:cNvPr id="8" name="Rectangle 7"/>
          <p:cNvSpPr/>
          <p:nvPr/>
        </p:nvSpPr>
        <p:spPr>
          <a:xfrm>
            <a:off x="106593" y="4600150"/>
            <a:ext cx="4456669" cy="646331"/>
          </a:xfrm>
          <a:prstGeom prst="rect">
            <a:avLst/>
          </a:prstGeom>
        </p:spPr>
        <p:txBody>
          <a:bodyPr wrap="none">
            <a:spAutoFit/>
          </a:bodyPr>
          <a:lstStyle/>
          <a:p>
            <a:pPr algn="ctr"/>
            <a:r>
              <a:rPr lang="sq-AL" altLang="ja-JP" cap="all" dirty="0">
                <a:solidFill>
                  <a:srgbClr val="800000"/>
                </a:solidFill>
                <a:latin typeface="Open sans"/>
              </a:rPr>
              <a:t>Australian Integrated Multimodal </a:t>
            </a:r>
            <a:endParaRPr lang="en-US" altLang="ja-JP" cap="all" dirty="0" smtClean="0">
              <a:solidFill>
                <a:srgbClr val="800000"/>
              </a:solidFill>
              <a:latin typeface="Open sans"/>
            </a:endParaRPr>
          </a:p>
          <a:p>
            <a:pPr algn="ctr"/>
            <a:r>
              <a:rPr lang="sq-AL" altLang="ja-JP" cap="all" dirty="0" smtClean="0">
                <a:solidFill>
                  <a:srgbClr val="800000"/>
                </a:solidFill>
                <a:latin typeface="Open sans"/>
              </a:rPr>
              <a:t>EcoSystem</a:t>
            </a:r>
            <a:r>
              <a:rPr lang="sq-AL" altLang="ja-JP" dirty="0">
                <a:solidFill>
                  <a:srgbClr val="800000"/>
                </a:solidFill>
                <a:latin typeface="Source Sans Pro"/>
              </a:rPr>
              <a:t> </a:t>
            </a:r>
            <a:endParaRPr lang="sq-AL" altLang="ja-JP" i="0" dirty="0">
              <a:solidFill>
                <a:srgbClr val="800000"/>
              </a:solidFill>
              <a:effectLst/>
              <a:latin typeface="Source Sans Pro"/>
            </a:endParaRPr>
          </a:p>
        </p:txBody>
      </p:sp>
      <p:sp>
        <p:nvSpPr>
          <p:cNvPr id="9" name="Rectangle 8"/>
          <p:cNvSpPr/>
          <p:nvPr/>
        </p:nvSpPr>
        <p:spPr>
          <a:xfrm>
            <a:off x="9538227" y="3768289"/>
            <a:ext cx="1443024" cy="369332"/>
          </a:xfrm>
          <a:prstGeom prst="rect">
            <a:avLst/>
          </a:prstGeom>
        </p:spPr>
        <p:txBody>
          <a:bodyPr wrap="none">
            <a:spAutoFit/>
          </a:bodyPr>
          <a:lstStyle/>
          <a:p>
            <a:r>
              <a:rPr lang="en-US" altLang="ja-JP" cap="all" dirty="0" smtClean="0">
                <a:solidFill>
                  <a:srgbClr val="800000"/>
                </a:solidFill>
                <a:latin typeface="Open sans"/>
              </a:rPr>
              <a:t>A Nice City</a:t>
            </a:r>
            <a:endParaRPr lang="ja-JP" altLang="en-US" dirty="0"/>
          </a:p>
        </p:txBody>
      </p:sp>
    </p:spTree>
    <p:extLst>
      <p:ext uri="{BB962C8B-B14F-4D97-AF65-F5344CB8AC3E}">
        <p14:creationId xmlns:p14="http://schemas.microsoft.com/office/powerpoint/2010/main" val="9844008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4887" y="1595487"/>
            <a:ext cx="10182225" cy="4591050"/>
          </a:xfrm>
          <a:prstGeom prst="rect">
            <a:avLst/>
          </a:prstGeom>
        </p:spPr>
      </p:pic>
      <p:sp>
        <p:nvSpPr>
          <p:cNvPr id="5" name="Rectangle 4"/>
          <p:cNvSpPr/>
          <p:nvPr/>
        </p:nvSpPr>
        <p:spPr>
          <a:xfrm>
            <a:off x="777803" y="740783"/>
            <a:ext cx="9781845" cy="646331"/>
          </a:xfrm>
          <a:prstGeom prst="rect">
            <a:avLst/>
          </a:prstGeom>
        </p:spPr>
        <p:txBody>
          <a:bodyPr wrap="none">
            <a:spAutoFit/>
          </a:bodyPr>
          <a:lstStyle/>
          <a:p>
            <a:r>
              <a:rPr lang="sq-AL" altLang="ja-JP" cap="all" dirty="0">
                <a:solidFill>
                  <a:srgbClr val="800000"/>
                </a:solidFill>
                <a:latin typeface="Open sans"/>
              </a:rPr>
              <a:t>CONNECTED AUTONOMOUS SAFE </a:t>
            </a:r>
            <a:r>
              <a:rPr lang="sq-AL" altLang="ja-JP" cap="all" dirty="0" smtClean="0">
                <a:solidFill>
                  <a:srgbClr val="800000"/>
                </a:solidFill>
                <a:latin typeface="Open sans"/>
              </a:rPr>
              <a:t>TECHNOLOGIES</a:t>
            </a:r>
            <a:r>
              <a:rPr lang="en-US" altLang="ja-JP" cap="all" dirty="0" smtClean="0">
                <a:solidFill>
                  <a:srgbClr val="800000"/>
                </a:solidFill>
                <a:latin typeface="Open sans"/>
              </a:rPr>
              <a:t>: Infrastructure Enabled Autonomy</a:t>
            </a:r>
          </a:p>
          <a:p>
            <a:r>
              <a:rPr lang="en-US" altLang="ja-JP" cap="all" dirty="0">
                <a:solidFill>
                  <a:srgbClr val="800000"/>
                </a:solidFill>
                <a:latin typeface="Open sans"/>
              </a:rPr>
              <a:t>Source: </a:t>
            </a:r>
            <a:r>
              <a:rPr lang="en-US" altLang="ja-JP" cap="all" dirty="0" err="1">
                <a:solidFill>
                  <a:srgbClr val="800000"/>
                </a:solidFill>
                <a:latin typeface="Open sans"/>
              </a:rPr>
              <a:t>Swaminathan</a:t>
            </a:r>
            <a:r>
              <a:rPr lang="en-US" altLang="ja-JP" cap="all" dirty="0">
                <a:solidFill>
                  <a:srgbClr val="800000"/>
                </a:solidFill>
                <a:latin typeface="Open sans"/>
              </a:rPr>
              <a:t> </a:t>
            </a:r>
            <a:r>
              <a:rPr lang="en-US" altLang="ja-JP" cap="all" dirty="0" err="1">
                <a:solidFill>
                  <a:srgbClr val="800000"/>
                </a:solidFill>
                <a:latin typeface="Open sans"/>
              </a:rPr>
              <a:t>Gopalswamy</a:t>
            </a:r>
            <a:endParaRPr lang="ja-JP" altLang="en-US" dirty="0">
              <a:solidFill>
                <a:srgbClr val="800000"/>
              </a:solidFill>
            </a:endParaRPr>
          </a:p>
        </p:txBody>
      </p:sp>
    </p:spTree>
    <p:extLst>
      <p:ext uri="{BB962C8B-B14F-4D97-AF65-F5344CB8AC3E}">
        <p14:creationId xmlns:p14="http://schemas.microsoft.com/office/powerpoint/2010/main" val="20554336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Implications for liability for accidents</a:t>
            </a:r>
            <a:endParaRPr kumimoji="1" lang="ja-JP" altLang="en-US" dirty="0"/>
          </a:p>
        </p:txBody>
      </p:sp>
      <p:sp>
        <p:nvSpPr>
          <p:cNvPr id="3" name="Content Placeholder 2"/>
          <p:cNvSpPr>
            <a:spLocks noGrp="1"/>
          </p:cNvSpPr>
          <p:nvPr>
            <p:ph idx="1"/>
          </p:nvPr>
        </p:nvSpPr>
        <p:spPr/>
        <p:txBody>
          <a:bodyPr/>
          <a:lstStyle/>
          <a:p>
            <a:r>
              <a:rPr lang="en-US" altLang="ja-JP" dirty="0"/>
              <a:t>Infrastructure enabled automotive </a:t>
            </a:r>
            <a:r>
              <a:rPr lang="en-US" altLang="ja-JP" dirty="0" smtClean="0"/>
              <a:t>driving </a:t>
            </a:r>
          </a:p>
          <a:p>
            <a:r>
              <a:rPr lang="en-US" altLang="ja-JP" dirty="0"/>
              <a:t>	</a:t>
            </a:r>
            <a:endParaRPr lang="en-US" altLang="ja-JP" dirty="0" smtClean="0"/>
          </a:p>
          <a:p>
            <a:r>
              <a:rPr lang="en-US" altLang="ja-JP" dirty="0"/>
              <a:t>	</a:t>
            </a:r>
            <a:r>
              <a:rPr lang="en-US" altLang="ja-JP" dirty="0" smtClean="0"/>
              <a:t>increase </a:t>
            </a:r>
            <a:r>
              <a:rPr lang="en-US" altLang="ja-JP" dirty="0"/>
              <a:t>of </a:t>
            </a:r>
            <a:r>
              <a:rPr lang="en-US" altLang="ja-JP" dirty="0" smtClean="0"/>
              <a:t>actors: OEM’s of vehicles, infrastructure providers, cloud service providers, road maintenance service </a:t>
            </a:r>
          </a:p>
          <a:p>
            <a:r>
              <a:rPr lang="en-US" altLang="ja-JP" dirty="0"/>
              <a:t>	</a:t>
            </a:r>
            <a:endParaRPr lang="en-US" altLang="ja-JP" dirty="0" smtClean="0"/>
          </a:p>
          <a:p>
            <a:r>
              <a:rPr lang="en-US" altLang="ja-JP" dirty="0"/>
              <a:t>	</a:t>
            </a:r>
            <a:r>
              <a:rPr lang="en-US" altLang="ja-JP" dirty="0" smtClean="0"/>
              <a:t>services offered besides products</a:t>
            </a:r>
            <a:endParaRPr lang="en-US" altLang="ja-JP" dirty="0"/>
          </a:p>
          <a:p>
            <a:r>
              <a:rPr lang="en-US" altLang="ja-JP" dirty="0"/>
              <a:t>		</a:t>
            </a:r>
            <a:endParaRPr lang="en-US" altLang="ja-JP" dirty="0" smtClean="0"/>
          </a:p>
          <a:p>
            <a:r>
              <a:rPr lang="en-US" altLang="ja-JP" dirty="0" smtClean="0"/>
              <a:t>=&gt; </a:t>
            </a:r>
            <a:r>
              <a:rPr lang="en-US" altLang="ja-JP" dirty="0"/>
              <a:t>complex web of potential defendants for a victim of </a:t>
            </a:r>
            <a:r>
              <a:rPr lang="en-US" altLang="ja-JP" dirty="0" smtClean="0"/>
              <a:t>a</a:t>
            </a:r>
            <a:r>
              <a:rPr lang="en-US" altLang="ja-JP" dirty="0"/>
              <a:t>	traffic accident to </a:t>
            </a:r>
            <a:r>
              <a:rPr lang="en-US" altLang="ja-JP" dirty="0" smtClean="0"/>
              <a:t>sue and this potentially on different liability systems </a:t>
            </a:r>
            <a:r>
              <a:rPr lang="en-US" altLang="ja-JP" dirty="0"/>
              <a:t>(negligence or defect)</a:t>
            </a:r>
          </a:p>
          <a:p>
            <a:endParaRPr kumimoji="1" lang="ja-JP" altLang="en-US" dirty="0"/>
          </a:p>
        </p:txBody>
      </p:sp>
    </p:spTree>
    <p:extLst>
      <p:ext uri="{BB962C8B-B14F-4D97-AF65-F5344CB8AC3E}">
        <p14:creationId xmlns:p14="http://schemas.microsoft.com/office/powerpoint/2010/main" val="17434796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235" y="2737985"/>
            <a:ext cx="10141819" cy="1323875"/>
          </a:xfrm>
        </p:spPr>
        <p:txBody>
          <a:bodyPr/>
          <a:lstStyle/>
          <a:p>
            <a:pPr algn="ctr"/>
            <a:r>
              <a:rPr kumimoji="1" lang="en-US" altLang="ja-JP" dirty="0" smtClean="0"/>
              <a:t>Complexity for the victim an argument for a no-fault compensation scheme?</a:t>
            </a:r>
            <a:endParaRPr kumimoji="1" lang="ja-JP" altLang="en-US" dirty="0"/>
          </a:p>
        </p:txBody>
      </p:sp>
    </p:spTree>
    <p:extLst>
      <p:ext uri="{BB962C8B-B14F-4D97-AF65-F5344CB8AC3E}">
        <p14:creationId xmlns:p14="http://schemas.microsoft.com/office/powerpoint/2010/main" val="28385949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508" y="867711"/>
            <a:ext cx="11049804" cy="566453"/>
          </a:xfrm>
          <a:ln>
            <a:noFill/>
          </a:ln>
        </p:spPr>
        <p:txBody>
          <a:bodyPr/>
          <a:lstStyle/>
          <a:p>
            <a:pPr algn="just"/>
            <a:r>
              <a:rPr lang="en-US" altLang="ja-JP" dirty="0" smtClean="0"/>
              <a:t>Moving in the direction of a no-fault </a:t>
            </a:r>
            <a:r>
              <a:rPr lang="en-US" altLang="ja-JP" dirty="0"/>
              <a:t>c</a:t>
            </a:r>
            <a:r>
              <a:rPr lang="en-US" altLang="ja-JP" dirty="0" smtClean="0"/>
              <a:t>ompensation scheme?</a:t>
            </a:r>
            <a:endParaRPr kumimoji="1" lang="ja-JP" altLang="en-US" dirty="0"/>
          </a:p>
        </p:txBody>
      </p:sp>
      <p:sp>
        <p:nvSpPr>
          <p:cNvPr id="3" name="Content Placeholder 2"/>
          <p:cNvSpPr>
            <a:spLocks noGrp="1"/>
          </p:cNvSpPr>
          <p:nvPr>
            <p:ph idx="1"/>
          </p:nvPr>
        </p:nvSpPr>
        <p:spPr/>
        <p:txBody>
          <a:bodyPr/>
          <a:lstStyle/>
          <a:p>
            <a:r>
              <a:rPr kumimoji="1" lang="en-US" altLang="ja-JP" dirty="0" smtClean="0"/>
              <a:t>Volvo CEO</a:t>
            </a:r>
          </a:p>
          <a:p>
            <a:r>
              <a:rPr lang="en-US" altLang="ja-JP" dirty="0"/>
              <a:t>	</a:t>
            </a:r>
            <a:r>
              <a:rPr lang="en-US" altLang="ja-JP" dirty="0" smtClean="0"/>
              <a:t>publicly indicated that they want to take responsibility for accidents with their self-driving vehicles irrespective of fault</a:t>
            </a:r>
          </a:p>
          <a:p>
            <a:endParaRPr kumimoji="1" lang="en-US" altLang="ja-JP" dirty="0"/>
          </a:p>
          <a:p>
            <a:r>
              <a:rPr lang="en-US" altLang="ja-JP" dirty="0" smtClean="0"/>
              <a:t>Internalization of the costs of the accidents</a:t>
            </a:r>
          </a:p>
          <a:p>
            <a:r>
              <a:rPr lang="en-US" altLang="ja-JP" dirty="0"/>
              <a:t>	</a:t>
            </a:r>
            <a:r>
              <a:rPr lang="en-US" altLang="ja-JP" dirty="0" smtClean="0"/>
              <a:t>manufacturers prevent negative publicity</a:t>
            </a:r>
          </a:p>
          <a:p>
            <a:r>
              <a:rPr lang="en-US" altLang="ja-JP" dirty="0"/>
              <a:t>	</a:t>
            </a:r>
            <a:r>
              <a:rPr lang="en-US" altLang="ja-JP" dirty="0" smtClean="0"/>
              <a:t>manufacturers prevent unpredictable court decisions</a:t>
            </a:r>
          </a:p>
          <a:p>
            <a:r>
              <a:rPr lang="en-US" altLang="ja-JP" dirty="0"/>
              <a:t>		</a:t>
            </a:r>
            <a:r>
              <a:rPr lang="en-US" altLang="ja-JP" dirty="0" smtClean="0"/>
              <a:t>	(partly selfish – if a victim is not able to get compensation – 		trust in autonomous vehicles will disappear) </a:t>
            </a:r>
          </a:p>
          <a:p>
            <a:r>
              <a:rPr kumimoji="1" lang="en-US" altLang="ja-JP" dirty="0"/>
              <a:t>	</a:t>
            </a:r>
            <a:endParaRPr kumimoji="1" lang="ja-JP" altLang="en-US" dirty="0"/>
          </a:p>
        </p:txBody>
      </p:sp>
    </p:spTree>
    <p:extLst>
      <p:ext uri="{BB962C8B-B14F-4D97-AF65-F5344CB8AC3E}">
        <p14:creationId xmlns:p14="http://schemas.microsoft.com/office/powerpoint/2010/main" val="746001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384" y="851399"/>
            <a:ext cx="10039151" cy="526473"/>
          </a:xfrm>
          <a:ln>
            <a:noFill/>
          </a:ln>
        </p:spPr>
        <p:txBody>
          <a:bodyPr/>
          <a:lstStyle/>
          <a:p>
            <a:pPr algn="just"/>
            <a:r>
              <a:rPr kumimoji="1" lang="en-US" altLang="ja-JP" dirty="0" smtClean="0"/>
              <a:t>Conceptualization of a no-fault compensation scheme</a:t>
            </a:r>
            <a:endParaRPr kumimoji="1" lang="ja-JP" altLang="en-US" dirty="0"/>
          </a:p>
        </p:txBody>
      </p:sp>
      <p:sp>
        <p:nvSpPr>
          <p:cNvPr id="3" name="Content Placeholder 2"/>
          <p:cNvSpPr>
            <a:spLocks noGrp="1"/>
          </p:cNvSpPr>
          <p:nvPr>
            <p:ph idx="1"/>
          </p:nvPr>
        </p:nvSpPr>
        <p:spPr>
          <a:xfrm>
            <a:off x="711200" y="1600200"/>
            <a:ext cx="10871200" cy="5085080"/>
          </a:xfrm>
        </p:spPr>
        <p:txBody>
          <a:bodyPr/>
          <a:lstStyle/>
          <a:p>
            <a:r>
              <a:rPr kumimoji="1" lang="en-US" altLang="ja-JP" dirty="0" smtClean="0"/>
              <a:t>Different formats</a:t>
            </a:r>
          </a:p>
          <a:p>
            <a:r>
              <a:rPr lang="en-US" altLang="ja-JP" dirty="0"/>
              <a:t>	</a:t>
            </a:r>
            <a:r>
              <a:rPr lang="en-US" altLang="ja-JP" b="1" dirty="0" smtClean="0"/>
              <a:t>insurance taker </a:t>
            </a:r>
            <a:r>
              <a:rPr lang="en-US" altLang="ja-JP" dirty="0" smtClean="0"/>
              <a:t>– possessor of vehicle, manufacturer, both, or any other person that may be justifiable in the future, etc.</a:t>
            </a:r>
          </a:p>
          <a:p>
            <a:r>
              <a:rPr lang="en-US" altLang="ja-JP" dirty="0" smtClean="0"/>
              <a:t>	</a:t>
            </a:r>
            <a:r>
              <a:rPr lang="en-US" altLang="ja-JP" b="1" dirty="0" smtClean="0"/>
              <a:t>insurer</a:t>
            </a:r>
            <a:r>
              <a:rPr lang="en-US" altLang="ja-JP" dirty="0" smtClean="0"/>
              <a:t> – state, third-party private insurance company, car manufacturer, etc. </a:t>
            </a:r>
          </a:p>
          <a:p>
            <a:endParaRPr lang="en-US" altLang="ja-JP" dirty="0"/>
          </a:p>
          <a:p>
            <a:r>
              <a:rPr lang="en-US" altLang="ja-JP" dirty="0" smtClean="0"/>
              <a:t>Adjust the format according to the aims</a:t>
            </a:r>
          </a:p>
          <a:p>
            <a:r>
              <a:rPr lang="en-US" altLang="ja-JP" dirty="0"/>
              <a:t>	</a:t>
            </a:r>
            <a:r>
              <a:rPr lang="en-US" altLang="ja-JP" b="1" dirty="0" smtClean="0"/>
              <a:t>compensation </a:t>
            </a:r>
            <a:r>
              <a:rPr lang="en-US" altLang="ja-JP" dirty="0" smtClean="0"/>
              <a:t>– easy compensation to victims</a:t>
            </a:r>
          </a:p>
          <a:p>
            <a:r>
              <a:rPr lang="en-US" altLang="ja-JP" dirty="0"/>
              <a:t>	</a:t>
            </a:r>
            <a:r>
              <a:rPr lang="en-US" altLang="ja-JP" b="1" dirty="0" smtClean="0"/>
              <a:t>prevention</a:t>
            </a:r>
            <a:r>
              <a:rPr lang="en-US" altLang="ja-JP" dirty="0" smtClean="0"/>
              <a:t> </a:t>
            </a:r>
            <a:r>
              <a:rPr lang="en-US" altLang="ja-JP" b="1" dirty="0" smtClean="0"/>
              <a:t>of accidents </a:t>
            </a:r>
            <a:r>
              <a:rPr lang="en-US" altLang="ja-JP" dirty="0" smtClean="0"/>
              <a:t>– make manufacturers contribute to the fund</a:t>
            </a:r>
          </a:p>
          <a:p>
            <a:endParaRPr lang="en-US" altLang="ja-JP" dirty="0"/>
          </a:p>
          <a:p>
            <a:r>
              <a:rPr lang="en-US" altLang="ja-JP" dirty="0" smtClean="0"/>
              <a:t>tort </a:t>
            </a:r>
            <a:r>
              <a:rPr lang="en-US" altLang="ja-JP" dirty="0"/>
              <a:t>law </a:t>
            </a:r>
            <a:r>
              <a:rPr lang="en-US" altLang="ja-JP" dirty="0" smtClean="0"/>
              <a:t>could remain an </a:t>
            </a:r>
            <a:r>
              <a:rPr lang="en-US" altLang="ja-JP" dirty="0"/>
              <a:t>option if not choose for the fund</a:t>
            </a:r>
            <a:endParaRPr kumimoji="1" lang="ja-JP" altLang="en-US" dirty="0"/>
          </a:p>
        </p:txBody>
      </p:sp>
    </p:spTree>
    <p:extLst>
      <p:ext uri="{BB962C8B-B14F-4D97-AF65-F5344CB8AC3E}">
        <p14:creationId xmlns:p14="http://schemas.microsoft.com/office/powerpoint/2010/main" val="41575266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ja-JP" dirty="0" smtClean="0"/>
              <a:t>Liability rules traditionally applied to accidents with cars (vehicles) may be applied to autonomous vehicles</a:t>
            </a:r>
            <a:endParaRPr kumimoji="1" lang="en-US" altLang="ja-JP" dirty="0" smtClean="0"/>
          </a:p>
          <a:p>
            <a:endParaRPr lang="en-US" altLang="ja-JP" dirty="0"/>
          </a:p>
          <a:p>
            <a:r>
              <a:rPr kumimoji="1" lang="en-US" altLang="ja-JP" dirty="0" smtClean="0"/>
              <a:t>However, we may need </a:t>
            </a:r>
            <a:r>
              <a:rPr lang="en-US" altLang="ja-JP" dirty="0" smtClean="0"/>
              <a:t>to rethink the liability rules for autonomous vehicles</a:t>
            </a:r>
          </a:p>
          <a:p>
            <a:r>
              <a:rPr lang="en-US" altLang="ja-JP" dirty="0"/>
              <a:t>	</a:t>
            </a:r>
            <a:r>
              <a:rPr lang="en-US" altLang="ja-JP" dirty="0" smtClean="0"/>
              <a:t>*think of a victim that has to receive a smooth compensation</a:t>
            </a:r>
          </a:p>
          <a:p>
            <a:r>
              <a:rPr lang="en-US" altLang="ja-JP" dirty="0"/>
              <a:t>	</a:t>
            </a:r>
            <a:r>
              <a:rPr lang="en-US" altLang="ja-JP" dirty="0" smtClean="0"/>
              <a:t>*think of deterring OEMs from releasing faulty products</a:t>
            </a:r>
          </a:p>
          <a:p>
            <a:endParaRPr kumimoji="1" lang="en-US" altLang="ja-JP" dirty="0" smtClean="0"/>
          </a:p>
          <a:p>
            <a:r>
              <a:rPr lang="en-US" altLang="ja-JP" dirty="0" smtClean="0"/>
              <a:t>This may be amplified if autonomous driving is being </a:t>
            </a:r>
            <a:r>
              <a:rPr lang="en-US" altLang="ja-JP" smtClean="0"/>
              <a:t>realized through infrastructure </a:t>
            </a:r>
            <a:r>
              <a:rPr lang="en-US" altLang="ja-JP" dirty="0" smtClean="0"/>
              <a:t>enabled autonomy?</a:t>
            </a:r>
          </a:p>
          <a:p>
            <a:r>
              <a:rPr kumimoji="1" lang="en-US" altLang="ja-JP" dirty="0" smtClean="0"/>
              <a:t>	</a:t>
            </a:r>
            <a:endParaRPr kumimoji="1" lang="en-US" altLang="ja-JP" dirty="0"/>
          </a:p>
          <a:p>
            <a:endParaRPr kumimoji="1" lang="ja-JP" altLang="en-US" dirty="0"/>
          </a:p>
        </p:txBody>
      </p:sp>
      <p:sp>
        <p:nvSpPr>
          <p:cNvPr id="4" name="Title 3"/>
          <p:cNvSpPr>
            <a:spLocks noGrp="1"/>
          </p:cNvSpPr>
          <p:nvPr>
            <p:ph type="title"/>
          </p:nvPr>
        </p:nvSpPr>
        <p:spPr/>
        <p:txBody>
          <a:bodyPr/>
          <a:lstStyle/>
          <a:p>
            <a:r>
              <a:rPr kumimoji="1" lang="en-US" altLang="ja-JP" dirty="0" smtClean="0"/>
              <a:t>Conclusion</a:t>
            </a:r>
            <a:endParaRPr kumimoji="1" lang="ja-JP" altLang="en-US" dirty="0"/>
          </a:p>
        </p:txBody>
      </p:sp>
    </p:spTree>
    <p:extLst>
      <p:ext uri="{BB962C8B-B14F-4D97-AF65-F5344CB8AC3E}">
        <p14:creationId xmlns:p14="http://schemas.microsoft.com/office/powerpoint/2010/main" val="40981108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2512" y="5578763"/>
            <a:ext cx="10086975" cy="646331"/>
          </a:xfrm>
          <a:prstGeom prst="rect">
            <a:avLst/>
          </a:prstGeom>
        </p:spPr>
        <p:txBody>
          <a:bodyPr wrap="square">
            <a:spAutoFit/>
          </a:bodyPr>
          <a:lstStyle/>
          <a:p>
            <a:pPr algn="ctr"/>
            <a:r>
              <a:rPr lang="sq-AL" altLang="ja-JP" dirty="0">
                <a:hlinkClick r:id="rId2"/>
              </a:rPr>
              <a:t>https://www.nbcnews.com/tech/innovation/self-driving-uber-car-involved-fatal-accident-arizona-n857941</a:t>
            </a:r>
            <a:endParaRPr lang="ja-JP" altLang="en-US" dirty="0"/>
          </a:p>
        </p:txBody>
      </p:sp>
      <p:pic>
        <p:nvPicPr>
          <p:cNvPr id="5" name="Picture 4"/>
          <p:cNvPicPr>
            <a:picLocks noChangeAspect="1"/>
          </p:cNvPicPr>
          <p:nvPr/>
        </p:nvPicPr>
        <p:blipFill>
          <a:blip r:embed="rId3"/>
          <a:stretch>
            <a:fillRect/>
          </a:stretch>
        </p:blipFill>
        <p:spPr>
          <a:xfrm>
            <a:off x="1052512" y="890588"/>
            <a:ext cx="10086975" cy="4688176"/>
          </a:xfrm>
          <a:prstGeom prst="rect">
            <a:avLst/>
          </a:prstGeom>
        </p:spPr>
      </p:pic>
    </p:spTree>
    <p:extLst>
      <p:ext uri="{BB962C8B-B14F-4D97-AF65-F5344CB8AC3E}">
        <p14:creationId xmlns:p14="http://schemas.microsoft.com/office/powerpoint/2010/main" val="33220064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886" y="2513445"/>
            <a:ext cx="6270228" cy="1831109"/>
          </a:xfrm>
          <a:ln>
            <a:solidFill>
              <a:srgbClr val="800000"/>
            </a:solidFill>
          </a:ln>
        </p:spPr>
        <p:txBody>
          <a:bodyPr/>
          <a:lstStyle/>
          <a:p>
            <a:pPr algn="ctr"/>
            <a:r>
              <a:rPr kumimoji="1" lang="en-US" altLang="ja-JP" sz="6000" dirty="0" smtClean="0"/>
              <a:t>Elaine Hertzberg</a:t>
            </a:r>
            <a:endParaRPr kumimoji="1" lang="ja-JP" altLang="en-US" sz="6000" dirty="0"/>
          </a:p>
        </p:txBody>
      </p:sp>
      <p:sp>
        <p:nvSpPr>
          <p:cNvPr id="3" name="Oval 2"/>
          <p:cNvSpPr/>
          <p:nvPr/>
        </p:nvSpPr>
        <p:spPr bwMode="auto">
          <a:xfrm>
            <a:off x="7700211" y="4004109"/>
            <a:ext cx="4090736" cy="2021306"/>
          </a:xfrm>
          <a:prstGeom prst="ellipse">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dirty="0" smtClean="0">
                <a:ln>
                  <a:noFill/>
                </a:ln>
                <a:solidFill>
                  <a:schemeClr val="bg1"/>
                </a:solidFill>
                <a:effectLst/>
                <a:latin typeface="Arial" pitchFamily="-1" charset="0"/>
                <a:ea typeface="ＭＳ Ｐゴシック" pitchFamily="-1" charset="-128"/>
                <a:cs typeface="ＭＳ Ｐゴシック" pitchFamily="-1" charset="-128"/>
              </a:rPr>
              <a:t>2018</a:t>
            </a:r>
          </a:p>
          <a:p>
            <a:pPr marL="0" marR="0" indent="0" algn="ctr" defTabSz="914400" rtl="0" eaLnBrk="1" fontAlgn="base" latinLnBrk="0" hangingPunct="1">
              <a:lnSpc>
                <a:spcPct val="100000"/>
              </a:lnSpc>
              <a:spcBef>
                <a:spcPct val="0"/>
              </a:spcBef>
              <a:spcAft>
                <a:spcPct val="0"/>
              </a:spcAft>
              <a:buClrTx/>
              <a:buSzTx/>
              <a:buFontTx/>
              <a:buNone/>
              <a:tabLst/>
            </a:pPr>
            <a:r>
              <a:rPr kumimoji="0" lang="en-US" altLang="ja-JP" sz="2400" dirty="0" smtClean="0">
                <a:solidFill>
                  <a:schemeClr val="bg1"/>
                </a:solidFill>
                <a:latin typeface="Arial" pitchFamily="-1" charset="0"/>
                <a:ea typeface="ＭＳ Ｐゴシック" pitchFamily="-1" charset="-128"/>
                <a:cs typeface="ＭＳ Ｐゴシック" pitchFamily="-1" charset="-128"/>
              </a:rPr>
              <a:t>First fatality by an autonomous (?) car</a:t>
            </a:r>
            <a:endParaRPr kumimoji="0" lang="ja-JP" altLang="en-US" sz="2400" b="0" i="0" u="none" strike="noStrike" cap="none" normalizeH="0" baseline="0" dirty="0">
              <a:ln>
                <a:noFill/>
              </a:ln>
              <a:solidFill>
                <a:schemeClr val="bg1"/>
              </a:solidFill>
              <a:effectLst/>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33758737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Accidents </a:t>
            </a:r>
            <a:r>
              <a:rPr lang="en-US" altLang="ja-JP" dirty="0"/>
              <a:t>b</a:t>
            </a:r>
            <a:r>
              <a:rPr lang="en-US" altLang="ja-JP" dirty="0" smtClean="0"/>
              <a:t>ring liability</a:t>
            </a:r>
            <a:endParaRPr kumimoji="1" lang="ja-JP" altLang="en-US" dirty="0"/>
          </a:p>
        </p:txBody>
      </p:sp>
      <p:sp>
        <p:nvSpPr>
          <p:cNvPr id="3" name="Content Placeholder 2"/>
          <p:cNvSpPr>
            <a:spLocks noGrp="1"/>
          </p:cNvSpPr>
          <p:nvPr>
            <p:ph idx="1"/>
          </p:nvPr>
        </p:nvSpPr>
        <p:spPr>
          <a:xfrm>
            <a:off x="836328" y="1888958"/>
            <a:ext cx="10871200" cy="3732196"/>
          </a:xfrm>
        </p:spPr>
        <p:txBody>
          <a:bodyPr/>
          <a:lstStyle/>
          <a:p>
            <a:pPr algn="just"/>
            <a:r>
              <a:rPr lang="en-US" altLang="ja-JP" dirty="0" smtClean="0"/>
              <a:t>My</a:t>
            </a:r>
            <a:r>
              <a:rPr kumimoji="1" lang="en-US" altLang="ja-JP" dirty="0" smtClean="0"/>
              <a:t> argument will be liability will remain important as an accident may still occur</a:t>
            </a:r>
          </a:p>
          <a:p>
            <a:endParaRPr lang="en-US" altLang="ja-JP" dirty="0"/>
          </a:p>
          <a:p>
            <a:pPr algn="just"/>
            <a:r>
              <a:rPr lang="en-US" altLang="ja-JP" dirty="0" smtClean="0"/>
              <a:t>However, I </a:t>
            </a:r>
            <a:r>
              <a:rPr kumimoji="1" lang="en-US" altLang="ja-JP" dirty="0" smtClean="0"/>
              <a:t>will posit that the vehicle will only be one element in autonomous driving</a:t>
            </a:r>
          </a:p>
          <a:p>
            <a:endParaRPr lang="en-US" altLang="ja-JP" dirty="0"/>
          </a:p>
          <a:p>
            <a:r>
              <a:rPr lang="en-US" altLang="ja-JP" dirty="0" smtClean="0"/>
              <a:t>Why? Engineering responses to adversarial machine learning </a:t>
            </a:r>
            <a:endParaRPr lang="en-US" altLang="ja-JP" dirty="0"/>
          </a:p>
        </p:txBody>
      </p:sp>
    </p:spTree>
    <p:extLst>
      <p:ext uri="{BB962C8B-B14F-4D97-AF65-F5344CB8AC3E}">
        <p14:creationId xmlns:p14="http://schemas.microsoft.com/office/powerpoint/2010/main" val="1973712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Adversarial machine learning</a:t>
            </a:r>
            <a:endParaRPr kumimoji="1" lang="ja-JP" altLang="en-US" dirty="0"/>
          </a:p>
        </p:txBody>
      </p:sp>
      <p:sp>
        <p:nvSpPr>
          <p:cNvPr id="3" name="Content Placeholder 2"/>
          <p:cNvSpPr>
            <a:spLocks noGrp="1"/>
          </p:cNvSpPr>
          <p:nvPr>
            <p:ph idx="1"/>
          </p:nvPr>
        </p:nvSpPr>
        <p:spPr/>
        <p:txBody>
          <a:bodyPr/>
          <a:lstStyle/>
          <a:p>
            <a:r>
              <a:rPr lang="en-US" altLang="ja-JP" dirty="0" smtClean="0"/>
              <a:t>Discipline that studies adversarial attacks on artificial intelligence</a:t>
            </a:r>
          </a:p>
          <a:p>
            <a:endParaRPr kumimoji="1" lang="en-US" altLang="ja-JP" dirty="0"/>
          </a:p>
          <a:p>
            <a:pPr algn="just"/>
            <a:r>
              <a:rPr kumimoji="1" lang="en-US" altLang="ja-JP" dirty="0" smtClean="0"/>
              <a:t>Adversarial attacks are changes (perturbations) made to ‘reality’ (e.g. a picture) by an adversary</a:t>
            </a:r>
          </a:p>
          <a:p>
            <a:endParaRPr lang="en-US" altLang="ja-JP" dirty="0"/>
          </a:p>
          <a:p>
            <a:pPr algn="just"/>
            <a:r>
              <a:rPr kumimoji="1" lang="en-US" altLang="ja-JP" dirty="0" smtClean="0"/>
              <a:t>These changes may or may not be visible to the human eye, but artificial intelligence will notice it when analyzing ‘reality’</a:t>
            </a:r>
          </a:p>
          <a:p>
            <a:endParaRPr lang="en-US" altLang="ja-JP" dirty="0"/>
          </a:p>
          <a:p>
            <a:pPr algn="just"/>
            <a:r>
              <a:rPr kumimoji="1" lang="en-US" altLang="ja-JP" dirty="0" smtClean="0"/>
              <a:t>The result is that the ‘secure system’ that is under attack will do something </a:t>
            </a:r>
            <a:r>
              <a:rPr lang="en-US" altLang="ja-JP" dirty="0" smtClean="0"/>
              <a:t>different than what it is intended to do</a:t>
            </a:r>
            <a:endParaRPr kumimoji="1" lang="ja-JP" altLang="en-US" dirty="0"/>
          </a:p>
        </p:txBody>
      </p:sp>
    </p:spTree>
    <p:extLst>
      <p:ext uri="{BB962C8B-B14F-4D97-AF65-F5344CB8AC3E}">
        <p14:creationId xmlns:p14="http://schemas.microsoft.com/office/powerpoint/2010/main" val="3233098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Making yourself invisible for AI cameras</a:t>
            </a:r>
            <a:endParaRPr kumimoji="1" lang="ja-JP" altLang="en-US" dirty="0"/>
          </a:p>
        </p:txBody>
      </p:sp>
      <p:sp>
        <p:nvSpPr>
          <p:cNvPr id="3" name="Content Placeholder 2"/>
          <p:cNvSpPr>
            <a:spLocks noGrp="1"/>
          </p:cNvSpPr>
          <p:nvPr>
            <p:ph idx="1"/>
          </p:nvPr>
        </p:nvSpPr>
        <p:spPr>
          <a:xfrm>
            <a:off x="1085516" y="6345454"/>
            <a:ext cx="10020968" cy="401855"/>
          </a:xfrm>
        </p:spPr>
        <p:txBody>
          <a:bodyPr/>
          <a:lstStyle/>
          <a:p>
            <a:pPr algn="just"/>
            <a:r>
              <a:rPr lang="sq-AL" altLang="ja-JP" sz="1600" dirty="0"/>
              <a:t>https://nieuws.kuleuven.be/en/content/2019/ku-leuven-researchers-make-themselves-invisible-to-ai-cameras</a:t>
            </a:r>
            <a:endParaRPr kumimoji="1" lang="ja-JP" altLang="en-US" sz="1600"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106" y="1432832"/>
            <a:ext cx="8515788" cy="4800847"/>
          </a:xfrm>
          <a:prstGeom prst="rect">
            <a:avLst/>
          </a:prstGeom>
        </p:spPr>
      </p:pic>
    </p:spTree>
    <p:extLst>
      <p:ext uri="{BB962C8B-B14F-4D97-AF65-F5344CB8AC3E}">
        <p14:creationId xmlns:p14="http://schemas.microsoft.com/office/powerpoint/2010/main" val="15208366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599" y="838199"/>
            <a:ext cx="11210223" cy="451585"/>
          </a:xfrm>
        </p:spPr>
        <p:txBody>
          <a:bodyPr/>
          <a:lstStyle/>
          <a:p>
            <a:r>
              <a:rPr lang="en-US" altLang="ja-JP" dirty="0" smtClean="0"/>
              <a:t>Attack through a picture: moving arms &amp; both persons move </a:t>
            </a:r>
            <a:endParaRPr kumimoji="1" lang="ja-JP" alt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1609232"/>
            <a:ext cx="4617655" cy="3386280"/>
          </a:xfrm>
          <a:prstGeom prst="rect">
            <a:avLst/>
          </a:prstGeom>
        </p:spPr>
      </p:pic>
      <p:pic>
        <p:nvPicPr>
          <p:cNvPr id="6" name="Picture 5"/>
          <p:cNvPicPr>
            <a:picLocks noChangeAspect="1"/>
          </p:cNvPicPr>
          <p:nvPr/>
        </p:nvPicPr>
        <p:blipFill>
          <a:blip r:embed="rId3"/>
          <a:stretch>
            <a:fillRect/>
          </a:stretch>
        </p:blipFill>
        <p:spPr>
          <a:xfrm>
            <a:off x="6840798" y="2764863"/>
            <a:ext cx="4535817" cy="3542083"/>
          </a:xfrm>
          <a:prstGeom prst="rect">
            <a:avLst/>
          </a:prstGeom>
        </p:spPr>
      </p:pic>
    </p:spTree>
    <p:extLst>
      <p:ext uri="{BB962C8B-B14F-4D97-AF65-F5344CB8AC3E}">
        <p14:creationId xmlns:p14="http://schemas.microsoft.com/office/powerpoint/2010/main" val="1536553037"/>
      </p:ext>
    </p:extLst>
  </p:cSld>
  <p:clrMapOvr>
    <a:masterClrMapping/>
  </p:clrMapOvr>
</p:sld>
</file>

<file path=ppt/theme/theme1.xml><?xml version="1.0" encoding="utf-8"?>
<a:theme xmlns:a="http://schemas.openxmlformats.org/drawingml/2006/main" name="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lnDef>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7353</TotalTime>
  <Words>721</Words>
  <Application>Microsoft Office PowerPoint</Application>
  <PresentationFormat>Širokoúhlá obrazovka</PresentationFormat>
  <Paragraphs>157</Paragraphs>
  <Slides>39</Slides>
  <Notes>4</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39</vt:i4>
      </vt:variant>
    </vt:vector>
  </HeadingPairs>
  <TitlesOfParts>
    <vt:vector size="47" baseType="lpstr">
      <vt:lpstr>ＭＳ Ｐゴシック</vt:lpstr>
      <vt:lpstr>游ゴシック</vt:lpstr>
      <vt:lpstr>Arial</vt:lpstr>
      <vt:lpstr>Franklin Gothic Medium</vt:lpstr>
      <vt:lpstr>Franklin Gothic Medium Cond</vt:lpstr>
      <vt:lpstr>Open sans</vt:lpstr>
      <vt:lpstr>Source Sans Pro</vt:lpstr>
      <vt:lpstr>新しいプレゼンテーション</vt:lpstr>
      <vt:lpstr> Autonomous Vehicles Confused How Liability for Accidents Should Respond to Engineering Solutions for Adversarial Machine Learning </vt:lpstr>
      <vt:lpstr>Prezentace aplikace PowerPoint</vt:lpstr>
      <vt:lpstr>Bridget Driscoll</vt:lpstr>
      <vt:lpstr>Prezentace aplikace PowerPoint</vt:lpstr>
      <vt:lpstr>Elaine Hertzberg</vt:lpstr>
      <vt:lpstr>Accidents bring liability</vt:lpstr>
      <vt:lpstr>Adversarial machine learning</vt:lpstr>
      <vt:lpstr>Making yourself invisible for AI cameras</vt:lpstr>
      <vt:lpstr>Attack through a picture: moving arms &amp; both persons move </vt:lpstr>
      <vt:lpstr>Attack through a picture: recognizing other objects</vt:lpstr>
      <vt:lpstr>Adversarial attack through a picture: body taking a different angle</vt:lpstr>
      <vt:lpstr>Adversarial attack through a picture: moving the picture</vt:lpstr>
      <vt:lpstr>Adversarial attack through a picture: the other person disappears</vt:lpstr>
      <vt:lpstr>The experiment repeats itself</vt:lpstr>
      <vt:lpstr>Linking adversarial machine learning with autonomous vehicles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Accidents with autonomous vehicles</vt:lpstr>
      <vt:lpstr>An immediate legal response: operator liability</vt:lpstr>
      <vt:lpstr>Rethinking the legal response</vt:lpstr>
      <vt:lpstr>If no, what are the alternatives?</vt:lpstr>
      <vt:lpstr>An engineering response </vt:lpstr>
      <vt:lpstr>Correcting adversarial machine learning</vt:lpstr>
      <vt:lpstr>Unexpected changes to ODD</vt:lpstr>
      <vt:lpstr>Connectivity </vt:lpstr>
      <vt:lpstr>Connectivity: AIMES, CAST, A Nice City, etc.</vt:lpstr>
      <vt:lpstr>Prezentace aplikace PowerPoint</vt:lpstr>
      <vt:lpstr>Implications for liability for accidents</vt:lpstr>
      <vt:lpstr>Complexity for the victim an argument for a no-fault compensation scheme?</vt:lpstr>
      <vt:lpstr>Moving in the direction of a no-fault compensation scheme?</vt:lpstr>
      <vt:lpstr>Conceptualization of a no-fault compensation scheme</vt:lpstr>
      <vt:lpstr>Conclusion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Liability for Car Accidents  How to Deal With Failing Artificial Intelligence (2)</dc:title>
  <dc:creator>HP</dc:creator>
  <cp:lastModifiedBy>Eva Fialová</cp:lastModifiedBy>
  <cp:revision>180</cp:revision>
  <dcterms:created xsi:type="dcterms:W3CDTF">2019-09-05T12:27:18Z</dcterms:created>
  <dcterms:modified xsi:type="dcterms:W3CDTF">2021-10-29T07:22:42Z</dcterms:modified>
</cp:coreProperties>
</file>